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44"/>
  </p:notesMasterIdLst>
  <p:sldIdLst>
    <p:sldId id="256" r:id="rId2"/>
    <p:sldId id="284" r:id="rId3"/>
    <p:sldId id="318" r:id="rId4"/>
    <p:sldId id="347" r:id="rId5"/>
    <p:sldId id="348" r:id="rId6"/>
    <p:sldId id="349" r:id="rId7"/>
    <p:sldId id="381" r:id="rId8"/>
    <p:sldId id="382" r:id="rId9"/>
    <p:sldId id="383" r:id="rId10"/>
    <p:sldId id="394" r:id="rId11"/>
    <p:sldId id="354" r:id="rId12"/>
    <p:sldId id="385" r:id="rId13"/>
    <p:sldId id="384" r:id="rId14"/>
    <p:sldId id="395" r:id="rId15"/>
    <p:sldId id="360" r:id="rId16"/>
    <p:sldId id="396" r:id="rId17"/>
    <p:sldId id="361" r:id="rId18"/>
    <p:sldId id="362" r:id="rId19"/>
    <p:sldId id="398" r:id="rId20"/>
    <p:sldId id="363" r:id="rId21"/>
    <p:sldId id="364" r:id="rId22"/>
    <p:sldId id="367" r:id="rId23"/>
    <p:sldId id="368" r:id="rId24"/>
    <p:sldId id="369" r:id="rId25"/>
    <p:sldId id="370" r:id="rId26"/>
    <p:sldId id="371" r:id="rId27"/>
    <p:sldId id="372" r:id="rId28"/>
    <p:sldId id="373" r:id="rId29"/>
    <p:sldId id="374" r:id="rId30"/>
    <p:sldId id="375" r:id="rId31"/>
    <p:sldId id="377" r:id="rId32"/>
    <p:sldId id="378" r:id="rId33"/>
    <p:sldId id="397" r:id="rId34"/>
    <p:sldId id="386" r:id="rId35"/>
    <p:sldId id="387" r:id="rId36"/>
    <p:sldId id="389" r:id="rId37"/>
    <p:sldId id="390" r:id="rId38"/>
    <p:sldId id="388" r:id="rId39"/>
    <p:sldId id="391" r:id="rId40"/>
    <p:sldId id="392" r:id="rId41"/>
    <p:sldId id="393" r:id="rId42"/>
    <p:sldId id="296"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2" d="100"/>
          <a:sy n="32" d="100"/>
        </p:scale>
        <p:origin x="-321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8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14131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131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4131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14131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4C29FD9-66D7-48E1-AC1F-B3EF1936DFE6}" type="slidenum">
              <a:rPr lang="en-US" altLang="en-US"/>
              <a:pPr>
                <a:defRPr/>
              </a:pPr>
              <a:t>‹#›</a:t>
            </a:fld>
            <a:endParaRPr lang="en-US" altLang="en-US"/>
          </a:p>
        </p:txBody>
      </p:sp>
    </p:spTree>
    <p:extLst>
      <p:ext uri="{BB962C8B-B14F-4D97-AF65-F5344CB8AC3E}">
        <p14:creationId xmlns:p14="http://schemas.microsoft.com/office/powerpoint/2010/main" val="6303407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572000" cy="6858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endParaRPr kumimoji="1" lang="en-US" altLang="en-US"/>
          </a:p>
        </p:txBody>
      </p:sp>
      <p:sp>
        <p:nvSpPr>
          <p:cNvPr id="5" name="AutoShape 3"/>
          <p:cNvSpPr>
            <a:spLocks noChangeArrowheads="1"/>
          </p:cNvSpPr>
          <p:nvPr/>
        </p:nvSpPr>
        <p:spPr bwMode="auto">
          <a:xfrm>
            <a:off x="685800" y="990600"/>
            <a:ext cx="5181600" cy="19050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endParaRPr kumimoji="1" lang="en-US" altLang="en-US"/>
          </a:p>
        </p:txBody>
      </p:sp>
      <p:grpSp>
        <p:nvGrpSpPr>
          <p:cNvPr id="6" name="Group 18"/>
          <p:cNvGrpSpPr>
            <a:grpSpLocks/>
          </p:cNvGrpSpPr>
          <p:nvPr/>
        </p:nvGrpSpPr>
        <p:grpSpPr bwMode="auto">
          <a:xfrm>
            <a:off x="3632200" y="4889500"/>
            <a:ext cx="4876800" cy="319088"/>
            <a:chOff x="2288" y="3080"/>
            <a:chExt cx="3072" cy="201"/>
          </a:xfrm>
        </p:grpSpPr>
        <p:sp>
          <p:nvSpPr>
            <p:cNvPr id="7" name="AutoShape 12"/>
            <p:cNvSpPr>
              <a:spLocks noChangeArrowheads="1"/>
            </p:cNvSpPr>
            <p:nvPr/>
          </p:nvSpPr>
          <p:spPr bwMode="auto">
            <a:xfrm flipH="1">
              <a:off x="2288" y="3080"/>
              <a:ext cx="2914"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8" name="AutoShape 13"/>
            <p:cNvSpPr>
              <a:spLocks noChangeArrowheads="1"/>
            </p:cNvSpPr>
            <p:nvPr/>
          </p:nvSpPr>
          <p:spPr bwMode="auto">
            <a:xfrm>
              <a:off x="5196" y="3080"/>
              <a:ext cx="164"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gr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pPr lvl="0"/>
            <a:r>
              <a:rPr lang="en-US" altLang="en-US" noProof="0"/>
              <a:t>Click to edit Master subtitle style</a:t>
            </a:r>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pPr lvl="0"/>
            <a:r>
              <a:rPr lang="en-US" altLang="en-US" noProof="0"/>
              <a:t>Click to edit Master title style</a:t>
            </a:r>
          </a:p>
        </p:txBody>
      </p:sp>
      <p:sp>
        <p:nvSpPr>
          <p:cNvPr id="9" name="Rectangle 14"/>
          <p:cNvSpPr>
            <a:spLocks noGrp="1" noChangeArrowheads="1"/>
          </p:cNvSpPr>
          <p:nvPr>
            <p:ph type="dt" sz="quarter" idx="10"/>
          </p:nvPr>
        </p:nvSpPr>
        <p:spPr>
          <a:xfrm>
            <a:off x="2667000" y="6553200"/>
            <a:ext cx="1905000" cy="304800"/>
          </a:xfrm>
        </p:spPr>
        <p:txBody>
          <a:bodyPr/>
          <a:lstStyle>
            <a:lvl1pPr>
              <a:defRPr>
                <a:solidFill>
                  <a:schemeClr val="bg1"/>
                </a:solidFill>
              </a:defRPr>
            </a:lvl1pPr>
          </a:lstStyle>
          <a:p>
            <a:pPr>
              <a:defRPr/>
            </a:pPr>
            <a:endParaRPr lang="en-US" altLang="en-US"/>
          </a:p>
        </p:txBody>
      </p:sp>
      <p:sp>
        <p:nvSpPr>
          <p:cNvPr id="10" name="Rectangle 15"/>
          <p:cNvSpPr>
            <a:spLocks noGrp="1" noChangeArrowheads="1"/>
          </p:cNvSpPr>
          <p:nvPr>
            <p:ph type="ftr" sz="quarter" idx="11"/>
          </p:nvPr>
        </p:nvSpPr>
        <p:spPr>
          <a:xfrm>
            <a:off x="5195888" y="6553200"/>
            <a:ext cx="3279775" cy="304800"/>
          </a:xfrm>
        </p:spPr>
        <p:txBody>
          <a:bodyPr/>
          <a:lstStyle>
            <a:lvl1pPr algn="r">
              <a:defRPr/>
            </a:lvl1pPr>
          </a:lstStyle>
          <a:p>
            <a:pPr>
              <a:defRPr/>
            </a:pPr>
            <a:endParaRPr lang="en-US" altLang="en-US"/>
          </a:p>
        </p:txBody>
      </p:sp>
      <p:sp>
        <p:nvSpPr>
          <p:cNvPr id="11" name="Rectangle 17"/>
          <p:cNvSpPr>
            <a:spLocks noGrp="1" noChangeArrowheads="1"/>
          </p:cNvSpPr>
          <p:nvPr>
            <p:ph type="sldNum" sz="quarter" idx="12"/>
          </p:nvPr>
        </p:nvSpPr>
        <p:spPr>
          <a:xfrm>
            <a:off x="9525" y="6359525"/>
            <a:ext cx="587375" cy="488950"/>
          </a:xfrm>
        </p:spPr>
        <p:txBody>
          <a:bodyPr anchorCtr="0"/>
          <a:lstStyle>
            <a:lvl1pPr>
              <a:defRPr/>
            </a:lvl1pPr>
          </a:lstStyle>
          <a:p>
            <a:pPr>
              <a:defRPr/>
            </a:pPr>
            <a:fld id="{41B583C8-AD52-4DFE-9D8B-7CFB634DE903}" type="slidenum">
              <a:rPr lang="en-US" altLang="en-US"/>
              <a:pPr>
                <a:defRPr/>
              </a:pPr>
              <a:t>‹#›</a:t>
            </a:fld>
            <a:endParaRPr lang="en-US" altLang="en-US"/>
          </a:p>
        </p:txBody>
      </p:sp>
    </p:spTree>
    <p:extLst>
      <p:ext uri="{BB962C8B-B14F-4D97-AF65-F5344CB8AC3E}">
        <p14:creationId xmlns:p14="http://schemas.microsoft.com/office/powerpoint/2010/main" val="1663748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1CF46EF3-DC0D-4A0E-BD93-EEEE1BCF6EE6}" type="slidenum">
              <a:rPr lang="en-US" altLang="en-US"/>
              <a:pPr>
                <a:defRPr/>
              </a:pPr>
              <a:t>‹#›</a:t>
            </a:fld>
            <a:endParaRPr lang="en-US" altLang="en-US"/>
          </a:p>
        </p:txBody>
      </p:sp>
    </p:spTree>
    <p:extLst>
      <p:ext uri="{BB962C8B-B14F-4D97-AF65-F5344CB8AC3E}">
        <p14:creationId xmlns:p14="http://schemas.microsoft.com/office/powerpoint/2010/main" val="1550859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89C70AE9-9F49-4530-A0D0-E91B7816BA38}" type="slidenum">
              <a:rPr lang="en-US" altLang="en-US"/>
              <a:pPr>
                <a:defRPr/>
              </a:pPr>
              <a:t>‹#›</a:t>
            </a:fld>
            <a:endParaRPr lang="en-US" altLang="en-US"/>
          </a:p>
        </p:txBody>
      </p:sp>
    </p:spTree>
    <p:extLst>
      <p:ext uri="{BB962C8B-B14F-4D97-AF65-F5344CB8AC3E}">
        <p14:creationId xmlns:p14="http://schemas.microsoft.com/office/powerpoint/2010/main" val="1972930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09ABAC76-F424-49B3-970C-7DC47336EBE8}" type="slidenum">
              <a:rPr lang="en-US" altLang="en-US"/>
              <a:pPr>
                <a:defRPr/>
              </a:pPr>
              <a:t>‹#›</a:t>
            </a:fld>
            <a:endParaRPr lang="en-US" altLang="en-US"/>
          </a:p>
        </p:txBody>
      </p:sp>
    </p:spTree>
    <p:extLst>
      <p:ext uri="{BB962C8B-B14F-4D97-AF65-F5344CB8AC3E}">
        <p14:creationId xmlns:p14="http://schemas.microsoft.com/office/powerpoint/2010/main" val="356504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492F46A6-C9F6-4023-82A9-8D091031E7B0}" type="slidenum">
              <a:rPr lang="en-US" altLang="en-US"/>
              <a:pPr>
                <a:defRPr/>
              </a:pPr>
              <a:t>‹#›</a:t>
            </a:fld>
            <a:endParaRPr lang="en-US" altLang="en-US"/>
          </a:p>
        </p:txBody>
      </p:sp>
    </p:spTree>
    <p:extLst>
      <p:ext uri="{BB962C8B-B14F-4D97-AF65-F5344CB8AC3E}">
        <p14:creationId xmlns:p14="http://schemas.microsoft.com/office/powerpoint/2010/main" val="4984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013D4C25-F792-4ADE-BA91-CDFE4333A6B7}" type="slidenum">
              <a:rPr lang="en-US" altLang="en-US"/>
              <a:pPr>
                <a:defRPr/>
              </a:pPr>
              <a:t>‹#›</a:t>
            </a:fld>
            <a:endParaRPr lang="en-US" altLang="en-US"/>
          </a:p>
        </p:txBody>
      </p:sp>
    </p:spTree>
    <p:extLst>
      <p:ext uri="{BB962C8B-B14F-4D97-AF65-F5344CB8AC3E}">
        <p14:creationId xmlns:p14="http://schemas.microsoft.com/office/powerpoint/2010/main" val="3138184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EB642A4A-2414-4AC1-8019-109DABC1BE64}" type="slidenum">
              <a:rPr lang="en-US" altLang="en-US"/>
              <a:pPr>
                <a:defRPr/>
              </a:pPr>
              <a:t>‹#›</a:t>
            </a:fld>
            <a:endParaRPr lang="en-US" altLang="en-US"/>
          </a:p>
        </p:txBody>
      </p:sp>
    </p:spTree>
    <p:extLst>
      <p:ext uri="{BB962C8B-B14F-4D97-AF65-F5344CB8AC3E}">
        <p14:creationId xmlns:p14="http://schemas.microsoft.com/office/powerpoint/2010/main" val="2139215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ABD5FC6F-438D-476D-A05D-9E4F6FD028C8}" type="slidenum">
              <a:rPr lang="en-US" altLang="en-US"/>
              <a:pPr>
                <a:defRPr/>
              </a:pPr>
              <a:t>‹#›</a:t>
            </a:fld>
            <a:endParaRPr lang="en-US" altLang="en-US"/>
          </a:p>
        </p:txBody>
      </p:sp>
    </p:spTree>
    <p:extLst>
      <p:ext uri="{BB962C8B-B14F-4D97-AF65-F5344CB8AC3E}">
        <p14:creationId xmlns:p14="http://schemas.microsoft.com/office/powerpoint/2010/main" val="4178896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6E2C9180-F22D-4527-B247-F50647B0A22C}" type="slidenum">
              <a:rPr lang="en-US" altLang="en-US"/>
              <a:pPr>
                <a:defRPr/>
              </a:pPr>
              <a:t>‹#›</a:t>
            </a:fld>
            <a:endParaRPr lang="en-US" altLang="en-US"/>
          </a:p>
        </p:txBody>
      </p:sp>
    </p:spTree>
    <p:extLst>
      <p:ext uri="{BB962C8B-B14F-4D97-AF65-F5344CB8AC3E}">
        <p14:creationId xmlns:p14="http://schemas.microsoft.com/office/powerpoint/2010/main" val="2941539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100E47C8-6F45-444E-9A36-AC076857B184}" type="slidenum">
              <a:rPr lang="en-US" altLang="en-US"/>
              <a:pPr>
                <a:defRPr/>
              </a:pPr>
              <a:t>‹#›</a:t>
            </a:fld>
            <a:endParaRPr lang="en-US" altLang="en-US"/>
          </a:p>
        </p:txBody>
      </p:sp>
    </p:spTree>
    <p:extLst>
      <p:ext uri="{BB962C8B-B14F-4D97-AF65-F5344CB8AC3E}">
        <p14:creationId xmlns:p14="http://schemas.microsoft.com/office/powerpoint/2010/main" val="2079564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762000"/>
            <a:ext cx="200025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0"/>
            <a:ext cx="584835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9885CE06-F73B-4879-A418-1CBC34B16833}" type="slidenum">
              <a:rPr lang="en-US" altLang="en-US"/>
              <a:pPr>
                <a:defRPr/>
              </a:pPr>
              <a:t>‹#›</a:t>
            </a:fld>
            <a:endParaRPr lang="en-US" altLang="en-US"/>
          </a:p>
        </p:txBody>
      </p:sp>
    </p:spTree>
    <p:extLst>
      <p:ext uri="{BB962C8B-B14F-4D97-AF65-F5344CB8AC3E}">
        <p14:creationId xmlns:p14="http://schemas.microsoft.com/office/powerpoint/2010/main" val="36698380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0"/>
            <a:ext cx="3200400" cy="6858000"/>
            <a:chOff x="0" y="0"/>
            <a:chExt cx="2016" cy="4320"/>
          </a:xfrm>
        </p:grpSpPr>
        <p:sp>
          <p:nvSpPr>
            <p:cNvPr id="1036" name="Rectangle 3"/>
            <p:cNvSpPr>
              <a:spLocks noChangeArrowheads="1"/>
            </p:cNvSpPr>
            <p:nvPr/>
          </p:nvSpPr>
          <p:spPr bwMode="auto">
            <a:xfrm>
              <a:off x="0" y="0"/>
              <a:ext cx="480" cy="432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2" name="Rectangle 4"/>
            <p:cNvSpPr>
              <a:spLocks noChangeArrowheads="1"/>
            </p:cNvSpPr>
            <p:nvPr/>
          </p:nvSpPr>
          <p:spPr bwMode="auto">
            <a:xfrm>
              <a:off x="432" y="0"/>
              <a:ext cx="1584" cy="6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grpSp>
      <p:sp>
        <p:nvSpPr>
          <p:cNvPr id="1027" name="AutoShape 5"/>
          <p:cNvSpPr>
            <a:spLocks noChangeArrowheads="1"/>
          </p:cNvSpPr>
          <p:nvPr/>
        </p:nvSpPr>
        <p:spPr bwMode="auto">
          <a:xfrm>
            <a:off x="762000" y="762000"/>
            <a:ext cx="5105400" cy="6096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endParaRPr kumimoji="1" lang="en-US" altLang="en-US"/>
          </a:p>
        </p:txBody>
      </p:sp>
      <p:sp>
        <p:nvSpPr>
          <p:cNvPr id="1028" name="Rectangle 7"/>
          <p:cNvSpPr>
            <a:spLocks noGrp="1" noChangeArrowheads="1"/>
          </p:cNvSpPr>
          <p:nvPr>
            <p:ph type="title"/>
          </p:nvPr>
        </p:nvSpPr>
        <p:spPr bwMode="auto">
          <a:xfrm>
            <a:off x="914400" y="762000"/>
            <a:ext cx="8001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9" name="Rectangle 8"/>
          <p:cNvSpPr>
            <a:spLocks noGrp="1" noChangeArrowheads="1"/>
          </p:cNvSpPr>
          <p:nvPr>
            <p:ph type="body" idx="1"/>
          </p:nvPr>
        </p:nvSpPr>
        <p:spPr bwMode="auto">
          <a:xfrm>
            <a:off x="914400" y="2362200"/>
            <a:ext cx="8001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7" name="Rectangle 13"/>
          <p:cNvSpPr>
            <a:spLocks noGrp="1" noChangeArrowheads="1"/>
          </p:cNvSpPr>
          <p:nvPr>
            <p:ph type="dt" sz="half" idx="2"/>
          </p:nvPr>
        </p:nvSpPr>
        <p:spPr bwMode="auto">
          <a:xfrm>
            <a:off x="70104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r" eaLnBrk="1" hangingPunct="1">
              <a:defRPr sz="1400">
                <a:latin typeface="+mn-lt"/>
              </a:defRPr>
            </a:lvl1pPr>
          </a:lstStyle>
          <a:p>
            <a:pPr>
              <a:defRPr/>
            </a:pPr>
            <a:endParaRPr lang="en-US" altLang="en-US"/>
          </a:p>
        </p:txBody>
      </p:sp>
      <p:sp>
        <p:nvSpPr>
          <p:cNvPr id="1038" name="Rectangle 14"/>
          <p:cNvSpPr>
            <a:spLocks noGrp="1" noChangeArrowheads="1"/>
          </p:cNvSpPr>
          <p:nvPr>
            <p:ph type="ftr" sz="quarter" idx="3"/>
          </p:nvPr>
        </p:nvSpPr>
        <p:spPr bwMode="auto">
          <a:xfrm>
            <a:off x="2936875" y="6529388"/>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eaLnBrk="1" hangingPunct="1">
              <a:defRPr sz="1400">
                <a:latin typeface="+mn-lt"/>
              </a:defRPr>
            </a:lvl1pPr>
          </a:lstStyle>
          <a:p>
            <a:pPr>
              <a:defRPr/>
            </a:pPr>
            <a:endParaRPr lang="en-US" altLang="en-US"/>
          </a:p>
        </p:txBody>
      </p:sp>
      <p:sp>
        <p:nvSpPr>
          <p:cNvPr id="1039" name="Rectangle 15"/>
          <p:cNvSpPr>
            <a:spLocks noGrp="1" noChangeArrowheads="1"/>
          </p:cNvSpPr>
          <p:nvPr>
            <p:ph type="sldNum" sz="quarter" idx="4"/>
          </p:nvPr>
        </p:nvSpPr>
        <p:spPr bwMode="auto">
          <a:xfrm>
            <a:off x="84138" y="6343650"/>
            <a:ext cx="587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spAutoFit/>
          </a:bodyPr>
          <a:lstStyle>
            <a:lvl1pPr eaLnBrk="1" hangingPunct="1">
              <a:defRPr sz="2600" b="1">
                <a:solidFill>
                  <a:schemeClr val="bg1"/>
                </a:solidFill>
                <a:latin typeface="Arial" panose="020B0604020202020204" pitchFamily="34" charset="0"/>
              </a:defRPr>
            </a:lvl1pPr>
          </a:lstStyle>
          <a:p>
            <a:pPr>
              <a:defRPr/>
            </a:pPr>
            <a:fld id="{768E3CBE-3F7B-41E7-A621-2640500B3646}" type="slidenum">
              <a:rPr lang="en-US" altLang="en-US"/>
              <a:pPr>
                <a:defRPr/>
              </a:pPr>
              <a:t>‹#›</a:t>
            </a:fld>
            <a:endParaRPr lang="en-US" altLang="en-US"/>
          </a:p>
        </p:txBody>
      </p:sp>
      <p:grpSp>
        <p:nvGrpSpPr>
          <p:cNvPr id="1033" name="Group 21"/>
          <p:cNvGrpSpPr>
            <a:grpSpLocks/>
          </p:cNvGrpSpPr>
          <p:nvPr/>
        </p:nvGrpSpPr>
        <p:grpSpPr bwMode="auto">
          <a:xfrm>
            <a:off x="228600" y="1981200"/>
            <a:ext cx="7391400" cy="319088"/>
            <a:chOff x="144" y="1248"/>
            <a:chExt cx="4656" cy="201"/>
          </a:xfrm>
        </p:grpSpPr>
        <p:sp>
          <p:nvSpPr>
            <p:cNvPr id="1034" name="AutoShape 12"/>
            <p:cNvSpPr>
              <a:spLocks noChangeArrowheads="1"/>
            </p:cNvSpPr>
            <p:nvPr/>
          </p:nvSpPr>
          <p:spPr bwMode="auto">
            <a:xfrm>
              <a:off x="384" y="1248"/>
              <a:ext cx="4416"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sp>
          <p:nvSpPr>
            <p:cNvPr id="1035" name="AutoShape 20"/>
            <p:cNvSpPr>
              <a:spLocks noChangeArrowheads="1"/>
            </p:cNvSpPr>
            <p:nvPr/>
          </p:nvSpPr>
          <p:spPr bwMode="auto">
            <a:xfrm flipH="1">
              <a:off x="144" y="1248"/>
              <a:ext cx="248"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US" altLang="en-US"/>
            </a:p>
          </p:txBody>
        </p:sp>
      </p:grpSp>
    </p:spTree>
  </p:cSld>
  <p:clrMap bg1="dk2" tx1="lt1" bg2="dk1" tx2="lt2" accent1="accent1" accent2="accent2" accent3="accent3" accent4="accent4" accent5="accent5" accent6="accent6" hlink="hlink" folHlink="folHlink"/>
  <p:sldLayoutIdLst>
    <p:sldLayoutId id="2147483784"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hf sldNum="0" hdr="0" ftr="0"/>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altLang="en-US"/>
              <a:t>GED 500 – Lesson 5c</a:t>
            </a:r>
          </a:p>
        </p:txBody>
      </p:sp>
      <p:sp>
        <p:nvSpPr>
          <p:cNvPr id="4099" name="Rectangle 3"/>
          <p:cNvSpPr>
            <a:spLocks noGrp="1" noChangeArrowheads="1"/>
          </p:cNvSpPr>
          <p:nvPr>
            <p:ph type="subTitle" idx="1"/>
          </p:nvPr>
        </p:nvSpPr>
        <p:spPr/>
        <p:txBody>
          <a:bodyPr/>
          <a:lstStyle/>
          <a:p>
            <a:pPr eaLnBrk="1" hangingPunct="1"/>
            <a:r>
              <a:rPr lang="en-US" altLang="en-US" sz="1600"/>
              <a:t>Spring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a:t>Lesson Objectives</a:t>
            </a:r>
          </a:p>
        </p:txBody>
      </p:sp>
      <p:sp>
        <p:nvSpPr>
          <p:cNvPr id="5123"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a:t>After completing all activities in this lesson, learners will be able to</a:t>
            </a:r>
          </a:p>
          <a:p>
            <a:pPr eaLnBrk="1" hangingPunct="1"/>
            <a:r>
              <a:rPr lang="en-US" altLang="en-US"/>
              <a:t>identify quasi-experimental and true experimental research designs.</a:t>
            </a:r>
          </a:p>
          <a:p>
            <a:pPr eaLnBrk="1" hangingPunct="1">
              <a:buFont typeface="Wingdings" panose="05000000000000000000" pitchFamily="2" charset="2"/>
              <a:buNone/>
            </a:pPr>
            <a:endParaRPr lang="en-US" altLang="en-US"/>
          </a:p>
          <a:p>
            <a:pPr eaLnBrk="1" hangingPunct="1"/>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a:t>Research Designs</a:t>
            </a:r>
          </a:p>
        </p:txBody>
      </p:sp>
      <p:sp>
        <p:nvSpPr>
          <p:cNvPr id="6147" name="Rectangle 3"/>
          <p:cNvSpPr>
            <a:spLocks noGrp="1" noChangeArrowheads="1"/>
          </p:cNvSpPr>
          <p:nvPr>
            <p:ph type="body" idx="1"/>
          </p:nvPr>
        </p:nvSpPr>
        <p:spPr>
          <a:xfrm>
            <a:off x="914400" y="2362200"/>
            <a:ext cx="8001000" cy="3962400"/>
          </a:xfrm>
        </p:spPr>
        <p:txBody>
          <a:bodyPr/>
          <a:lstStyle/>
          <a:p>
            <a:pPr eaLnBrk="1" hangingPunct="1"/>
            <a:r>
              <a:rPr lang="en-US" altLang="en-US" dirty="0"/>
              <a:t>In experimental research the independent variable is manipulated (either by the researcher or by nature/circumstance—more about how later).</a:t>
            </a:r>
          </a:p>
          <a:p>
            <a:pPr eaLnBrk="1" hangingPunct="1"/>
            <a:r>
              <a:rPr lang="en-US" altLang="en-US" dirty="0"/>
              <a:t>There are several types of experimental designs.</a:t>
            </a:r>
          </a:p>
          <a:p>
            <a:pPr lvl="1" eaLnBrk="1" hangingPunct="1"/>
            <a:r>
              <a:rPr lang="en-US" altLang="en-US" dirty="0"/>
              <a:t>These designs are divided into two general classifications in this lesson: true experiments and quasi-experimental studies.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a:t>Research Designs</a:t>
            </a:r>
          </a:p>
        </p:txBody>
      </p:sp>
      <p:sp>
        <p:nvSpPr>
          <p:cNvPr id="7171" name="Rectangle 3"/>
          <p:cNvSpPr>
            <a:spLocks noGrp="1" noChangeArrowheads="1"/>
          </p:cNvSpPr>
          <p:nvPr>
            <p:ph type="body" idx="1"/>
          </p:nvPr>
        </p:nvSpPr>
        <p:spPr/>
        <p:txBody>
          <a:bodyPr/>
          <a:lstStyle/>
          <a:p>
            <a:pPr eaLnBrk="1" hangingPunct="1"/>
            <a:r>
              <a:rPr lang="en-US" altLang="en-US"/>
              <a:t>In </a:t>
            </a:r>
            <a:r>
              <a:rPr lang="en-US" altLang="en-US" b="1"/>
              <a:t>true experiments</a:t>
            </a:r>
            <a:r>
              <a:rPr lang="en-US" altLang="en-US"/>
              <a:t>, the researcher actually manipulates/controls the independent variable.</a:t>
            </a:r>
          </a:p>
          <a:p>
            <a:pPr lvl="1" eaLnBrk="1" hangingPunct="1"/>
            <a:r>
              <a:rPr lang="en-US" altLang="en-US"/>
              <a:t>For example, the researcher might decide (by random assignment) which students are taught by Method A and which by Method B.</a:t>
            </a:r>
          </a:p>
          <a:p>
            <a:pPr lvl="3" eaLnBrk="1" hangingPunct="1"/>
            <a:r>
              <a:rPr lang="en-US" altLang="en-US"/>
              <a:t>(reminder: the independent variable is teaching method)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a:t>Research Designs</a:t>
            </a:r>
          </a:p>
        </p:txBody>
      </p:sp>
      <p:sp>
        <p:nvSpPr>
          <p:cNvPr id="8195" name="Rectangle 3"/>
          <p:cNvSpPr>
            <a:spLocks noGrp="1" noChangeArrowheads="1"/>
          </p:cNvSpPr>
          <p:nvPr>
            <p:ph type="body" idx="1"/>
          </p:nvPr>
        </p:nvSpPr>
        <p:spPr/>
        <p:txBody>
          <a:bodyPr/>
          <a:lstStyle/>
          <a:p>
            <a:pPr eaLnBrk="1" hangingPunct="1">
              <a:lnSpc>
                <a:spcPct val="90000"/>
              </a:lnSpc>
            </a:pPr>
            <a:r>
              <a:rPr lang="en-US" altLang="en-US" sz="2400" dirty="0"/>
              <a:t>It is extremely difficult to use a true experimental design in schools/education because we usually cannot randomly assign students (especially if it means they are assigned to different classrooms).</a:t>
            </a:r>
          </a:p>
          <a:p>
            <a:pPr eaLnBrk="1" hangingPunct="1">
              <a:lnSpc>
                <a:spcPct val="90000"/>
              </a:lnSpc>
            </a:pPr>
            <a:r>
              <a:rPr lang="en-US" altLang="en-US" sz="2400" dirty="0"/>
              <a:t>In education we commonly use </a:t>
            </a:r>
            <a:r>
              <a:rPr lang="en-US" altLang="en-US" sz="2400" b="1" dirty="0"/>
              <a:t>quasi-experimental</a:t>
            </a:r>
            <a:r>
              <a:rPr lang="en-US" altLang="en-US" sz="2400" dirty="0"/>
              <a:t> designs/studies, in which the researcher theoretically could, but does not actually, manipulate the independent variable.</a:t>
            </a:r>
          </a:p>
          <a:p>
            <a:pPr lvl="1" eaLnBrk="1" hangingPunct="1">
              <a:lnSpc>
                <a:spcPct val="90000"/>
              </a:lnSpc>
            </a:pPr>
            <a:r>
              <a:rPr lang="en-US" altLang="en-US" sz="2000" dirty="0"/>
              <a:t>In the example on the previous slide, the researcher might use existing classes rather than randomly assigning students to a teaching method.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a:t>Research Designs</a:t>
            </a:r>
          </a:p>
        </p:txBody>
      </p:sp>
      <p:sp>
        <p:nvSpPr>
          <p:cNvPr id="9219" name="Rectangle 3"/>
          <p:cNvSpPr>
            <a:spLocks noGrp="1" noChangeArrowheads="1"/>
          </p:cNvSpPr>
          <p:nvPr>
            <p:ph type="body" idx="1"/>
          </p:nvPr>
        </p:nvSpPr>
        <p:spPr/>
        <p:txBody>
          <a:bodyPr/>
          <a:lstStyle/>
          <a:p>
            <a:pPr eaLnBrk="1" hangingPunct="1">
              <a:lnSpc>
                <a:spcPct val="90000"/>
              </a:lnSpc>
            </a:pPr>
            <a:r>
              <a:rPr lang="en-US" altLang="en-US" sz="2000" dirty="0"/>
              <a:t>Research designs have descriptive names and diagrams using specific notations.</a:t>
            </a:r>
          </a:p>
          <a:p>
            <a:pPr lvl="1" eaLnBrk="1" hangingPunct="1">
              <a:lnSpc>
                <a:spcPct val="90000"/>
              </a:lnSpc>
            </a:pPr>
            <a:r>
              <a:rPr lang="en-US" altLang="en-US" sz="1600" dirty="0"/>
              <a:t>In the diagrams, A, B, C, D refer to groups of subjects (people).</a:t>
            </a:r>
          </a:p>
          <a:p>
            <a:pPr lvl="1" eaLnBrk="1" hangingPunct="1">
              <a:lnSpc>
                <a:spcPct val="90000"/>
              </a:lnSpc>
            </a:pPr>
            <a:r>
              <a:rPr lang="en-US" altLang="en-US" sz="1600" dirty="0"/>
              <a:t>X, X</a:t>
            </a:r>
            <a:r>
              <a:rPr lang="en-US" altLang="en-US" sz="1200" dirty="0"/>
              <a:t>1</a:t>
            </a:r>
            <a:r>
              <a:rPr lang="en-US" altLang="en-US" sz="1600" dirty="0"/>
              <a:t>, X</a:t>
            </a:r>
            <a:r>
              <a:rPr lang="en-US" altLang="en-US" sz="1200" dirty="0"/>
              <a:t>2</a:t>
            </a:r>
            <a:r>
              <a:rPr lang="en-US" altLang="en-US" sz="1600" dirty="0"/>
              <a:t>, etc. refer to “treatment” (such as a teaching method).</a:t>
            </a:r>
          </a:p>
          <a:p>
            <a:pPr lvl="2" eaLnBrk="1" hangingPunct="1">
              <a:lnSpc>
                <a:spcPct val="90000"/>
              </a:lnSpc>
            </a:pPr>
            <a:r>
              <a:rPr lang="en-US" altLang="en-US" sz="1200" dirty="0"/>
              <a:t>We know that there are levels of the independent variable by the X</a:t>
            </a:r>
            <a:r>
              <a:rPr lang="en-US" altLang="en-US" sz="800" dirty="0"/>
              <a:t>1</a:t>
            </a:r>
            <a:r>
              <a:rPr lang="en-US" altLang="en-US" sz="1200" dirty="0"/>
              <a:t>, X</a:t>
            </a:r>
            <a:r>
              <a:rPr lang="en-US" altLang="en-US" sz="800" dirty="0"/>
              <a:t>2 , </a:t>
            </a:r>
            <a:r>
              <a:rPr lang="en-US" altLang="en-US" sz="1200" dirty="0"/>
              <a:t>etc. notation.   </a:t>
            </a:r>
          </a:p>
          <a:p>
            <a:pPr lvl="1" eaLnBrk="1" hangingPunct="1">
              <a:lnSpc>
                <a:spcPct val="90000"/>
              </a:lnSpc>
            </a:pPr>
            <a:r>
              <a:rPr lang="en-US" altLang="en-US" sz="1600" dirty="0"/>
              <a:t>O represents an “observation” or assessment.</a:t>
            </a:r>
          </a:p>
          <a:p>
            <a:pPr lvl="1" eaLnBrk="1" hangingPunct="1">
              <a:lnSpc>
                <a:spcPct val="90000"/>
              </a:lnSpc>
            </a:pPr>
            <a:r>
              <a:rPr lang="en-US" altLang="en-US" sz="1600" dirty="0"/>
              <a:t>R indicates random assignment to groups.</a:t>
            </a:r>
          </a:p>
          <a:p>
            <a:pPr eaLnBrk="1" hangingPunct="1">
              <a:lnSpc>
                <a:spcPct val="90000"/>
              </a:lnSpc>
            </a:pPr>
            <a:endParaRPr lang="en-US" altLang="en-US" sz="2000" dirty="0"/>
          </a:p>
          <a:p>
            <a:pPr eaLnBrk="1" hangingPunct="1">
              <a:lnSpc>
                <a:spcPct val="90000"/>
              </a:lnSpc>
            </a:pPr>
            <a:r>
              <a:rPr lang="en-US" altLang="en-US" sz="2000" dirty="0"/>
              <a:t>Reminder: these notations are the same as in pre-experimental designs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a:t>Quasi-experimental Research Designs: Time Series Design</a:t>
            </a:r>
          </a:p>
        </p:txBody>
      </p:sp>
      <p:sp>
        <p:nvSpPr>
          <p:cNvPr id="10243" name="Rectangle 3"/>
          <p:cNvSpPr>
            <a:spLocks noGrp="1" noChangeArrowheads="1"/>
          </p:cNvSpPr>
          <p:nvPr>
            <p:ph type="body" idx="1"/>
          </p:nvPr>
        </p:nvSpPr>
        <p:spPr>
          <a:xfrm>
            <a:off x="228600" y="2362200"/>
            <a:ext cx="8686800" cy="3733800"/>
          </a:xfrm>
        </p:spPr>
        <p:txBody>
          <a:bodyPr/>
          <a:lstStyle/>
          <a:p>
            <a:pPr eaLnBrk="1" hangingPunct="1"/>
            <a:r>
              <a:rPr lang="en-US" altLang="en-US" sz="2400" dirty="0"/>
              <a:t>A quasi-experimental design using one group is the </a:t>
            </a:r>
            <a:r>
              <a:rPr lang="en-US" altLang="en-US" sz="2400" i="1" dirty="0"/>
              <a:t>time-series</a:t>
            </a:r>
            <a:r>
              <a:rPr lang="en-US" altLang="en-US" sz="2400" dirty="0"/>
              <a:t> design.</a:t>
            </a:r>
          </a:p>
          <a:p>
            <a:pPr lvl="1" eaLnBrk="1" hangingPunct="1"/>
            <a:r>
              <a:rPr lang="en-US" altLang="en-US" sz="1600" dirty="0"/>
              <a:t>It is similar to the one-group pretest posttest, but subjects are given the pretest several times, until the results are stable (subjects score about the same on several tries) and then the treatment is given, then a test, then the treatment, then a test, etc. (In some texts this is called the Interrupted Time Series Design, which is pretty descriptive since this design consists of a series of intervention periods (the IV) “interrupted” by tests/observations. This design is stronger than the one-group pretest posttest design because there are several testing and treat sessions.</a:t>
            </a:r>
          </a:p>
          <a:p>
            <a:pPr eaLnBrk="1" hangingPunct="1">
              <a:buFont typeface="Wingdings" panose="05000000000000000000" pitchFamily="2" charset="2"/>
              <a:buNone/>
            </a:pPr>
            <a:r>
              <a:rPr lang="en-US" altLang="en-US" sz="2000" dirty="0"/>
              <a:t>PLEASE NOTE: a time series design can be used with just one subject and will be descripted in the single-subject design presentation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a:t>Time Series Design</a:t>
            </a:r>
          </a:p>
        </p:txBody>
      </p:sp>
      <p:sp>
        <p:nvSpPr>
          <p:cNvPr id="11267" name="Rectangle 3"/>
          <p:cNvSpPr>
            <a:spLocks noGrp="1" noChangeArrowheads="1"/>
          </p:cNvSpPr>
          <p:nvPr>
            <p:ph type="body" idx="1"/>
          </p:nvPr>
        </p:nvSpPr>
        <p:spPr/>
        <p:txBody>
          <a:bodyPr/>
          <a:lstStyle/>
          <a:p>
            <a:pPr eaLnBrk="1" hangingPunct="1"/>
            <a:r>
              <a:rPr lang="en-US" altLang="en-US" dirty="0"/>
              <a:t>For example, suppose a teacher wants to know if a new teaching method will increase the students’ knowledge of fractions.</a:t>
            </a:r>
          </a:p>
          <a:p>
            <a:pPr lvl="1" eaLnBrk="1" hangingPunct="1"/>
            <a:r>
              <a:rPr lang="en-US" altLang="en-US" sz="2000" dirty="0"/>
              <a:t>The teacher gives the students a pretest about fractions several times—getting  true baseline (measure) of their knowledge. </a:t>
            </a:r>
          </a:p>
          <a:p>
            <a:pPr lvl="1" eaLnBrk="1" hangingPunct="1"/>
            <a:r>
              <a:rPr lang="en-US" altLang="en-US" sz="2000" dirty="0"/>
              <a:t>At first, many students have different scores each time (they may be guessing, or performing calculations in different ways).</a:t>
            </a:r>
          </a:p>
          <a:p>
            <a:pPr lvl="3" eaLnBrk="1" hangingPunct="1"/>
            <a:r>
              <a:rPr lang="en-US" altLang="en-US" sz="1400" dirty="0"/>
              <a:t>Continued on next slide.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a:t>Time Series Design</a:t>
            </a:r>
          </a:p>
        </p:txBody>
      </p:sp>
      <p:sp>
        <p:nvSpPr>
          <p:cNvPr id="12291" name="Rectangle 3"/>
          <p:cNvSpPr>
            <a:spLocks noGrp="1" noChangeArrowheads="1"/>
          </p:cNvSpPr>
          <p:nvPr>
            <p:ph type="body" idx="1"/>
          </p:nvPr>
        </p:nvSpPr>
        <p:spPr/>
        <p:txBody>
          <a:bodyPr/>
          <a:lstStyle/>
          <a:p>
            <a:pPr lvl="1" eaLnBrk="1" hangingPunct="1">
              <a:lnSpc>
                <a:spcPct val="90000"/>
              </a:lnSpc>
            </a:pPr>
            <a:r>
              <a:rPr lang="en-US" altLang="en-US" dirty="0"/>
              <a:t>On the third and fourth times the pretest is given, the teacher notices that each student’s score is approximately the same.</a:t>
            </a:r>
          </a:p>
          <a:p>
            <a:pPr lvl="1" eaLnBrk="1" hangingPunct="1">
              <a:lnSpc>
                <a:spcPct val="90000"/>
              </a:lnSpc>
            </a:pPr>
            <a:r>
              <a:rPr lang="en-US" altLang="en-US" dirty="0"/>
              <a:t>After the treatment (new teaching method), the researcher gives the posttest several times as well.</a:t>
            </a:r>
          </a:p>
          <a:p>
            <a:pPr lvl="2" eaLnBrk="1" hangingPunct="1">
              <a:lnSpc>
                <a:spcPct val="90000"/>
              </a:lnSpc>
            </a:pPr>
            <a:r>
              <a:rPr lang="en-US" altLang="en-US" dirty="0"/>
              <a:t>Please note: the time between the pretests must be the same. For example, the teacher gives the pretest every 3 days for one month. Also, the timing for the posttest must be the same, For example, the same teacher could give the posttest every 3 days for one month. </a:t>
            </a:r>
          </a:p>
          <a:p>
            <a:pPr eaLnBrk="1" hangingPunct="1">
              <a:lnSpc>
                <a:spcPct val="90000"/>
              </a:lnSpc>
              <a:buFont typeface="Wingdings" panose="05000000000000000000" pitchFamily="2" charset="2"/>
              <a:buNone/>
            </a:pP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a:t>Time Series Design</a:t>
            </a:r>
          </a:p>
        </p:txBody>
      </p:sp>
      <p:sp>
        <p:nvSpPr>
          <p:cNvPr id="13315" name="Rectangle 3"/>
          <p:cNvSpPr>
            <a:spLocks noGrp="1" noChangeArrowheads="1"/>
          </p:cNvSpPr>
          <p:nvPr>
            <p:ph type="body" idx="1"/>
          </p:nvPr>
        </p:nvSpPr>
        <p:spPr/>
        <p:txBody>
          <a:bodyPr/>
          <a:lstStyle/>
          <a:p>
            <a:pPr lvl="1" eaLnBrk="1" hangingPunct="1">
              <a:lnSpc>
                <a:spcPct val="90000"/>
              </a:lnSpc>
            </a:pPr>
            <a:r>
              <a:rPr lang="en-US" altLang="en-US" dirty="0"/>
              <a:t>Giving test tests multiple times and making sure the baseline data is stable gives the teacher stronger evidence that higher test scores were the result of the treatment and not just chance.</a:t>
            </a:r>
          </a:p>
          <a:p>
            <a:pPr eaLnBrk="1" hangingPunct="1">
              <a:lnSpc>
                <a:spcPct val="90000"/>
              </a:lnSpc>
              <a:buFont typeface="Wingdings" panose="05000000000000000000" pitchFamily="2" charset="2"/>
              <a:buNone/>
            </a:pP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a:t>Time Series Design</a:t>
            </a:r>
          </a:p>
        </p:txBody>
      </p:sp>
      <p:sp>
        <p:nvSpPr>
          <p:cNvPr id="12292" name="Rectangle 3"/>
          <p:cNvSpPr>
            <a:spLocks noGrp="1" noChangeArrowheads="1"/>
          </p:cNvSpPr>
          <p:nvPr>
            <p:ph type="body" idx="1"/>
          </p:nvPr>
        </p:nvSpPr>
        <p:spPr/>
        <p:txBody>
          <a:bodyPr/>
          <a:lstStyle/>
          <a:p>
            <a:pPr eaLnBrk="1" hangingPunct="1">
              <a:defRPr/>
            </a:pPr>
            <a:r>
              <a:rPr lang="en-US" altLang="en-US" sz="4000" dirty="0"/>
              <a:t>Results are more believable (and valid) when there are more comparisons.</a:t>
            </a:r>
          </a:p>
          <a:p>
            <a:pPr marL="0" indent="0" eaLnBrk="1" hangingPunct="1">
              <a:buFont typeface="Wingdings" panose="05000000000000000000" pitchFamily="2" charset="2"/>
              <a:buNone/>
              <a:defRPr/>
            </a:pP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3200"/>
              <a:t>Quasi-experimental Research Designs: Nonequivalent Control Group Design</a:t>
            </a:r>
          </a:p>
        </p:txBody>
      </p:sp>
      <p:sp>
        <p:nvSpPr>
          <p:cNvPr id="15363" name="Rectangle 3"/>
          <p:cNvSpPr>
            <a:spLocks noGrp="1" noChangeArrowheads="1"/>
          </p:cNvSpPr>
          <p:nvPr>
            <p:ph type="body" idx="1"/>
          </p:nvPr>
        </p:nvSpPr>
        <p:spPr/>
        <p:txBody>
          <a:bodyPr/>
          <a:lstStyle/>
          <a:p>
            <a:pPr eaLnBrk="1" hangingPunct="1"/>
            <a:r>
              <a:rPr lang="en-US" altLang="en-US" dirty="0"/>
              <a:t>Several groups are in a study and their assessment results are compared.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a:t>Nonequivalent Control Group Design</a:t>
            </a:r>
          </a:p>
        </p:txBody>
      </p:sp>
      <p:sp>
        <p:nvSpPr>
          <p:cNvPr id="16387" name="Rectangle 3"/>
          <p:cNvSpPr>
            <a:spLocks noGrp="1" noChangeArrowheads="1"/>
          </p:cNvSpPr>
          <p:nvPr>
            <p:ph type="body" idx="1"/>
          </p:nvPr>
        </p:nvSpPr>
        <p:spPr/>
        <p:txBody>
          <a:bodyPr/>
          <a:lstStyle/>
          <a:p>
            <a:pPr eaLnBrk="1" hangingPunct="1"/>
            <a:r>
              <a:rPr lang="en-US" altLang="en-US"/>
              <a:t>When there are two or more groups, the group receiving treatment is known as the </a:t>
            </a:r>
            <a:r>
              <a:rPr lang="en-US" altLang="en-US" i="1"/>
              <a:t>experimental group</a:t>
            </a:r>
            <a:r>
              <a:rPr lang="en-US" altLang="en-US"/>
              <a:t>.</a:t>
            </a:r>
          </a:p>
          <a:p>
            <a:pPr eaLnBrk="1" hangingPunct="1"/>
            <a:r>
              <a:rPr lang="en-US" altLang="en-US"/>
              <a:t>When a group receives a treatment different from the experimental group, it is called the </a:t>
            </a:r>
            <a:r>
              <a:rPr lang="en-US" altLang="en-US" i="1"/>
              <a:t>comparison group</a:t>
            </a:r>
            <a:r>
              <a:rPr lang="en-US" altLang="en-US"/>
              <a:t>.</a:t>
            </a:r>
          </a:p>
          <a:p>
            <a:pPr eaLnBrk="1" hangingPunct="1"/>
            <a:r>
              <a:rPr lang="en-US" altLang="en-US"/>
              <a:t>When a group receives no treatment, it is called the </a:t>
            </a:r>
            <a:r>
              <a:rPr lang="en-US" altLang="en-US" i="1"/>
              <a:t>control group</a:t>
            </a:r>
            <a:r>
              <a:rPr lang="en-US" altLang="en-US"/>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a:t>Nonequivalent Control Group Design</a:t>
            </a:r>
          </a:p>
        </p:txBody>
      </p:sp>
      <p:sp>
        <p:nvSpPr>
          <p:cNvPr id="17411" name="Rectangle 3"/>
          <p:cNvSpPr>
            <a:spLocks noGrp="1" noChangeArrowheads="1"/>
          </p:cNvSpPr>
          <p:nvPr>
            <p:ph type="body" idx="1"/>
          </p:nvPr>
        </p:nvSpPr>
        <p:spPr>
          <a:xfrm>
            <a:off x="914400" y="2362200"/>
            <a:ext cx="8001000" cy="4038600"/>
          </a:xfrm>
        </p:spPr>
        <p:txBody>
          <a:bodyPr/>
          <a:lstStyle/>
          <a:p>
            <a:pPr eaLnBrk="1" hangingPunct="1"/>
            <a:r>
              <a:rPr lang="en-US" altLang="en-US" sz="2400" dirty="0"/>
              <a:t>Rarely can a group of students receive “nothing.” Instead, they usually continue to receive the old method. The use of  </a:t>
            </a:r>
            <a:r>
              <a:rPr lang="en-US" altLang="en-US" sz="2400" i="1" dirty="0"/>
              <a:t>control group</a:t>
            </a:r>
            <a:r>
              <a:rPr lang="en-US" altLang="en-US" sz="2400" dirty="0"/>
              <a:t> and </a:t>
            </a:r>
            <a:r>
              <a:rPr lang="en-US" altLang="en-US" sz="2400" i="1" dirty="0"/>
              <a:t>comparison group </a:t>
            </a:r>
            <a:r>
              <a:rPr lang="en-US" altLang="en-US" sz="2400" dirty="0"/>
              <a:t>is sometimes a bit subjective. </a:t>
            </a:r>
          </a:p>
          <a:p>
            <a:pPr eaLnBrk="1" hangingPunct="1"/>
            <a:r>
              <a:rPr lang="en-US" altLang="en-US" sz="1800" dirty="0"/>
              <a:t>PLEASE NOTE: to keep the material as uncomplicated at possible, the designs will have only two groups, however in the real world of research, there could easily be more than two groups. For example, if we were comparing three instructional methods (cooperative learning, problem based learning and lecture only), we would have three groups of subjects (each group receiving a different treatment). Also, keep in mind that if we have three groups receiving different types of instruction, the IV would be instruction and there would be three </a:t>
            </a:r>
            <a:r>
              <a:rPr lang="en-US" altLang="en-US" sz="1800" b="1" i="1" dirty="0"/>
              <a:t>levels</a:t>
            </a:r>
            <a:r>
              <a:rPr lang="en-US" altLang="en-US" sz="1800" dirty="0"/>
              <a:t>: cooperative learning, problem based learning and lecture only.</a:t>
            </a:r>
          </a:p>
          <a:p>
            <a:pPr lvl="1" eaLnBrk="1" hangingPunct="1"/>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dirty="0"/>
              <a:t>Nonequivalent Control Group Design</a:t>
            </a:r>
          </a:p>
        </p:txBody>
      </p:sp>
      <p:sp>
        <p:nvSpPr>
          <p:cNvPr id="14340" name="Rectangle 3"/>
          <p:cNvSpPr>
            <a:spLocks noGrp="1" noChangeArrowheads="1"/>
          </p:cNvSpPr>
          <p:nvPr>
            <p:ph type="body" idx="1"/>
          </p:nvPr>
        </p:nvSpPr>
        <p:spPr>
          <a:xfrm>
            <a:off x="914400" y="2362200"/>
            <a:ext cx="8001000" cy="4191000"/>
          </a:xfrm>
        </p:spPr>
        <p:txBody>
          <a:bodyPr/>
          <a:lstStyle/>
          <a:p>
            <a:pPr marL="0" indent="0" eaLnBrk="1" hangingPunct="1">
              <a:lnSpc>
                <a:spcPct val="90000"/>
              </a:lnSpc>
              <a:buFont typeface="Wingdings" panose="05000000000000000000" pitchFamily="2" charset="2"/>
              <a:buNone/>
              <a:defRPr/>
            </a:pPr>
            <a:endParaRPr lang="en-US" altLang="en-US" dirty="0"/>
          </a:p>
          <a:p>
            <a:pPr eaLnBrk="1" hangingPunct="1">
              <a:lnSpc>
                <a:spcPct val="90000"/>
              </a:lnSpc>
              <a:buFont typeface="Wingdings" panose="05000000000000000000" pitchFamily="2" charset="2"/>
              <a:buNone/>
              <a:defRPr/>
            </a:pPr>
            <a:r>
              <a:rPr lang="en-US" altLang="en-US" dirty="0"/>
              <a:t>		A-----O-----X-----O     </a:t>
            </a:r>
            <a:r>
              <a:rPr lang="en-US" altLang="en-US" sz="2000" i="1" dirty="0"/>
              <a:t>experimental group</a:t>
            </a:r>
            <a:endParaRPr lang="en-US" altLang="en-US" dirty="0"/>
          </a:p>
          <a:p>
            <a:pPr eaLnBrk="1" hangingPunct="1">
              <a:lnSpc>
                <a:spcPct val="90000"/>
              </a:lnSpc>
              <a:buFont typeface="Wingdings" panose="05000000000000000000" pitchFamily="2" charset="2"/>
              <a:buNone/>
              <a:defRPr/>
            </a:pPr>
            <a:r>
              <a:rPr lang="en-US" altLang="en-US" dirty="0"/>
              <a:t>		B-----O------------O     </a:t>
            </a:r>
            <a:r>
              <a:rPr lang="en-US" altLang="en-US" sz="2000" i="1" dirty="0"/>
              <a:t>control group</a:t>
            </a:r>
            <a:endParaRPr lang="en-US" altLang="en-US" dirty="0"/>
          </a:p>
          <a:p>
            <a:pPr eaLnBrk="1" hangingPunct="1">
              <a:lnSpc>
                <a:spcPct val="90000"/>
              </a:lnSpc>
              <a:defRPr/>
            </a:pPr>
            <a:r>
              <a:rPr lang="en-US" altLang="en-US" dirty="0"/>
              <a:t>Example: Two classes of kindergartners. Both are formally observed for their behavior. Then one group gets special treats for good behavior. The behavior of both classes is observed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dirty="0"/>
              <a:t>Nonequivalent Control Group Design</a:t>
            </a:r>
          </a:p>
        </p:txBody>
      </p:sp>
      <p:sp>
        <p:nvSpPr>
          <p:cNvPr id="14340" name="Rectangle 3"/>
          <p:cNvSpPr>
            <a:spLocks noGrp="1" noChangeArrowheads="1"/>
          </p:cNvSpPr>
          <p:nvPr>
            <p:ph type="body" idx="1"/>
          </p:nvPr>
        </p:nvSpPr>
        <p:spPr>
          <a:xfrm>
            <a:off x="914400" y="2362200"/>
            <a:ext cx="8001000" cy="4191000"/>
          </a:xfrm>
        </p:spPr>
        <p:txBody>
          <a:bodyPr/>
          <a:lstStyle/>
          <a:p>
            <a:pPr marL="0" indent="0" eaLnBrk="1" hangingPunct="1">
              <a:lnSpc>
                <a:spcPct val="90000"/>
              </a:lnSpc>
              <a:buFont typeface="Wingdings" panose="05000000000000000000" pitchFamily="2" charset="2"/>
              <a:buNone/>
              <a:defRPr/>
            </a:pPr>
            <a:endParaRPr lang="en-US" altLang="en-US" dirty="0"/>
          </a:p>
          <a:p>
            <a:pPr eaLnBrk="1" hangingPunct="1">
              <a:lnSpc>
                <a:spcPct val="90000"/>
              </a:lnSpc>
              <a:buFont typeface="Wingdings" panose="05000000000000000000" pitchFamily="2" charset="2"/>
              <a:buNone/>
              <a:defRPr/>
            </a:pPr>
            <a:r>
              <a:rPr lang="en-US" altLang="en-US" dirty="0"/>
              <a:t>		A-----O-----X-----O     </a:t>
            </a:r>
            <a:r>
              <a:rPr lang="en-US" altLang="en-US" sz="2000" i="1" dirty="0"/>
              <a:t>experimental group</a:t>
            </a:r>
            <a:endParaRPr lang="en-US" altLang="en-US" dirty="0"/>
          </a:p>
          <a:p>
            <a:pPr eaLnBrk="1" hangingPunct="1">
              <a:lnSpc>
                <a:spcPct val="90000"/>
              </a:lnSpc>
              <a:buFont typeface="Wingdings" panose="05000000000000000000" pitchFamily="2" charset="2"/>
              <a:buNone/>
              <a:defRPr/>
            </a:pPr>
            <a:r>
              <a:rPr lang="en-US" altLang="en-US" dirty="0"/>
              <a:t>		B-----O------------O     </a:t>
            </a:r>
            <a:r>
              <a:rPr lang="en-US" altLang="en-US" sz="2000" i="1" dirty="0"/>
              <a:t>control group</a:t>
            </a:r>
          </a:p>
          <a:p>
            <a:pPr eaLnBrk="1" hangingPunct="1">
              <a:lnSpc>
                <a:spcPct val="90000"/>
              </a:lnSpc>
              <a:buFont typeface="Wingdings" panose="05000000000000000000" pitchFamily="2" charset="2"/>
              <a:buNone/>
              <a:defRPr/>
            </a:pPr>
            <a:endParaRPr lang="en-US" altLang="en-US" sz="2000" i="1" dirty="0"/>
          </a:p>
          <a:p>
            <a:pPr eaLnBrk="1" hangingPunct="1">
              <a:lnSpc>
                <a:spcPct val="90000"/>
              </a:lnSpc>
              <a:buFont typeface="Wingdings" panose="05000000000000000000" pitchFamily="2" charset="2"/>
              <a:buNone/>
              <a:defRPr/>
            </a:pPr>
            <a:r>
              <a:rPr lang="en-US" altLang="en-US" sz="2000" i="1" dirty="0"/>
              <a:t>We know group A is the experimental group because it has the X in the diagram.</a:t>
            </a:r>
          </a:p>
          <a:p>
            <a:pPr eaLnBrk="1" hangingPunct="1">
              <a:lnSpc>
                <a:spcPct val="90000"/>
              </a:lnSpc>
              <a:buFont typeface="Wingdings" panose="05000000000000000000" pitchFamily="2" charset="2"/>
              <a:buNone/>
              <a:defRPr/>
            </a:pPr>
            <a:r>
              <a:rPr lang="en-US" altLang="en-US" sz="2000" i="1" dirty="0"/>
              <a:t>If we were explaining to someone what the diagram “says,” we would say something like: Group A takes a pretest, then receives treatment and then completes a posttest. Group B takes a pretest and then takes a posttest.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dirty="0"/>
              <a:t>Nonequivalent Control Group Design</a:t>
            </a:r>
          </a:p>
        </p:txBody>
      </p:sp>
      <p:sp>
        <p:nvSpPr>
          <p:cNvPr id="20483" name="Rectangle 3"/>
          <p:cNvSpPr>
            <a:spLocks noGrp="1" noChangeArrowheads="1"/>
          </p:cNvSpPr>
          <p:nvPr>
            <p:ph type="body" idx="1"/>
          </p:nvPr>
        </p:nvSpPr>
        <p:spPr>
          <a:xfrm>
            <a:off x="914400" y="2362200"/>
            <a:ext cx="8001000" cy="4191000"/>
          </a:xfrm>
        </p:spPr>
        <p:txBody>
          <a:bodyPr/>
          <a:lstStyle/>
          <a:p>
            <a:pPr eaLnBrk="1" hangingPunct="1">
              <a:buFont typeface="Wingdings" panose="05000000000000000000" pitchFamily="2" charset="2"/>
              <a:buNone/>
            </a:pPr>
            <a:r>
              <a:rPr lang="en-US" altLang="en-US" dirty="0"/>
              <a:t>		A-----O-----X1-----O     </a:t>
            </a:r>
            <a:r>
              <a:rPr lang="en-US" altLang="en-US" sz="2000" i="1" dirty="0"/>
              <a:t>experimental group</a:t>
            </a:r>
            <a:endParaRPr lang="en-US" altLang="en-US" dirty="0"/>
          </a:p>
          <a:p>
            <a:pPr eaLnBrk="1" hangingPunct="1">
              <a:buFont typeface="Wingdings" panose="05000000000000000000" pitchFamily="2" charset="2"/>
              <a:buNone/>
            </a:pPr>
            <a:r>
              <a:rPr lang="en-US" altLang="en-US" dirty="0"/>
              <a:t>		B-----O-----X2-----O     </a:t>
            </a:r>
            <a:r>
              <a:rPr lang="en-US" altLang="en-US" sz="2000" i="1" dirty="0"/>
              <a:t>comparison group</a:t>
            </a:r>
            <a:endParaRPr lang="en-US" altLang="en-US" dirty="0"/>
          </a:p>
          <a:p>
            <a:pPr eaLnBrk="1" hangingPunct="1"/>
            <a:r>
              <a:rPr lang="en-US" altLang="en-US" dirty="0"/>
              <a:t>Two groups: both take tests before and after treatment, but each group gets a different treatment. </a:t>
            </a:r>
          </a:p>
          <a:p>
            <a:pPr lvl="1" eaLnBrk="1" hangingPunct="1"/>
            <a:r>
              <a:rPr lang="en-US" altLang="en-US" sz="1800" dirty="0"/>
              <a:t>For example, two 4</a:t>
            </a:r>
            <a:r>
              <a:rPr lang="en-US" altLang="en-US" sz="1800" baseline="30000" dirty="0"/>
              <a:t>th</a:t>
            </a:r>
            <a:r>
              <a:rPr lang="en-US" altLang="en-US" sz="1800" dirty="0"/>
              <a:t> grade classes are given a pretest of their knowledge of California history. One class is taught using a cooperative learning method of instruction and the other is taught using a discovery method of instruction. Then at the end of the unit, both classes are given a posttest of their California history knowledge.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a:t>Quasi-experimental Research Designs</a:t>
            </a:r>
          </a:p>
        </p:txBody>
      </p:sp>
      <p:sp>
        <p:nvSpPr>
          <p:cNvPr id="21507" name="Rectangle 3"/>
          <p:cNvSpPr>
            <a:spLocks noGrp="1" noChangeArrowheads="1"/>
          </p:cNvSpPr>
          <p:nvPr>
            <p:ph type="body" idx="1"/>
          </p:nvPr>
        </p:nvSpPr>
        <p:spPr>
          <a:xfrm>
            <a:off x="914400" y="2362200"/>
            <a:ext cx="8229600" cy="4191000"/>
          </a:xfrm>
        </p:spPr>
        <p:txBody>
          <a:bodyPr/>
          <a:lstStyle/>
          <a:p>
            <a:pPr eaLnBrk="1" hangingPunct="1">
              <a:lnSpc>
                <a:spcPct val="90000"/>
              </a:lnSpc>
            </a:pPr>
            <a:r>
              <a:rPr lang="en-US" altLang="en-US" sz="1600" dirty="0"/>
              <a:t>Another example: Comparing two methods of counseling. Two existing groups are assessed, then each receives a different form of counseling: Group A receives Behavioral Based treatment and Group A receives Mental Health Based treatment. At the end of the counseling they  are assessed again.</a:t>
            </a:r>
          </a:p>
          <a:p>
            <a:pPr eaLnBrk="1" hangingPunct="1">
              <a:lnSpc>
                <a:spcPct val="90000"/>
              </a:lnSpc>
            </a:pPr>
            <a:endParaRPr lang="en-US" altLang="en-US" dirty="0"/>
          </a:p>
          <a:p>
            <a:pPr eaLnBrk="1" hangingPunct="1">
              <a:lnSpc>
                <a:spcPct val="90000"/>
              </a:lnSpc>
            </a:pPr>
            <a:r>
              <a:rPr lang="en-US" altLang="en-US" dirty="0"/>
              <a:t>	A-----O-----X1-----O     </a:t>
            </a:r>
            <a:r>
              <a:rPr lang="en-US" altLang="en-US" sz="2000" i="1" dirty="0"/>
              <a:t>experimental group</a:t>
            </a:r>
            <a:endParaRPr lang="en-US" altLang="en-US" dirty="0"/>
          </a:p>
          <a:p>
            <a:pPr eaLnBrk="1" hangingPunct="1">
              <a:lnSpc>
                <a:spcPct val="90000"/>
              </a:lnSpc>
              <a:buFont typeface="Wingdings" panose="05000000000000000000" pitchFamily="2" charset="2"/>
              <a:buNone/>
            </a:pPr>
            <a:r>
              <a:rPr lang="en-US" altLang="en-US" dirty="0"/>
              <a:t>		B-----O-----X2-----O     </a:t>
            </a:r>
            <a:r>
              <a:rPr lang="en-US" altLang="en-US" sz="2000" i="1" dirty="0"/>
              <a:t>comparison group</a:t>
            </a: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a:t>Quasi-experimental Research Designs</a:t>
            </a:r>
          </a:p>
        </p:txBody>
      </p:sp>
      <p:sp>
        <p:nvSpPr>
          <p:cNvPr id="21507" name="Rectangle 3"/>
          <p:cNvSpPr>
            <a:spLocks noGrp="1" noChangeArrowheads="1"/>
          </p:cNvSpPr>
          <p:nvPr>
            <p:ph type="body" idx="1"/>
          </p:nvPr>
        </p:nvSpPr>
        <p:spPr>
          <a:xfrm>
            <a:off x="914400" y="2362200"/>
            <a:ext cx="8229600" cy="4191000"/>
          </a:xfrm>
        </p:spPr>
        <p:txBody>
          <a:bodyPr/>
          <a:lstStyle/>
          <a:p>
            <a:pPr eaLnBrk="1" hangingPunct="1">
              <a:lnSpc>
                <a:spcPct val="90000"/>
              </a:lnSpc>
            </a:pPr>
            <a:r>
              <a:rPr lang="en-US" altLang="en-US" sz="2400" dirty="0"/>
              <a:t>Although this is a stronger design than previous designs described, the only way we can be sure that the two groups are equivalent to begin with, is to statistically compare the results of the pretest. IF the pretest comparison shows that there is no statistically significant difference between the two groups to being with, then we can be safe in accepting that it is a fair comparison. This issue was introduced in the  threats to internal validity presentation, specifically the Selection Threat.</a:t>
            </a:r>
          </a:p>
        </p:txBody>
      </p:sp>
    </p:spTree>
    <p:extLst>
      <p:ext uri="{BB962C8B-B14F-4D97-AF65-F5344CB8AC3E}">
        <p14:creationId xmlns:p14="http://schemas.microsoft.com/office/powerpoint/2010/main" val="2081235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a:t>Self-Check (quasi-experimental)</a:t>
            </a:r>
          </a:p>
        </p:txBody>
      </p:sp>
      <p:sp>
        <p:nvSpPr>
          <p:cNvPr id="22531" name="Rectangle 3"/>
          <p:cNvSpPr>
            <a:spLocks noGrp="1" noChangeArrowheads="1"/>
          </p:cNvSpPr>
          <p:nvPr>
            <p:ph type="body" idx="1"/>
          </p:nvPr>
        </p:nvSpPr>
        <p:spPr/>
        <p:txBody>
          <a:bodyPr/>
          <a:lstStyle/>
          <a:p>
            <a:pPr eaLnBrk="1" hangingPunct="1"/>
            <a:r>
              <a:rPr lang="en-US" altLang="en-US" dirty="0"/>
              <a:t>True or false: More comparisons make a stronger (more believable) design.</a:t>
            </a:r>
          </a:p>
          <a:p>
            <a:pPr lvl="1" eaLnBrk="1" hangingPunct="1"/>
            <a:r>
              <a:rPr lang="en-US" altLang="en-US" dirty="0"/>
              <a:t>True</a:t>
            </a:r>
          </a:p>
          <a:p>
            <a:pPr lvl="1" eaLnBrk="1" hangingPunct="1"/>
            <a:r>
              <a:rPr lang="en-US" altLang="en-US" dirty="0"/>
              <a:t>False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Self-Check (quasi-experimental)</a:t>
            </a:r>
          </a:p>
        </p:txBody>
      </p:sp>
      <p:sp>
        <p:nvSpPr>
          <p:cNvPr id="23555" name="Rectangle 3"/>
          <p:cNvSpPr>
            <a:spLocks noGrp="1" noChangeArrowheads="1"/>
          </p:cNvSpPr>
          <p:nvPr>
            <p:ph type="body" idx="1"/>
          </p:nvPr>
        </p:nvSpPr>
        <p:spPr/>
        <p:txBody>
          <a:bodyPr/>
          <a:lstStyle/>
          <a:p>
            <a:pPr eaLnBrk="1" hangingPunct="1"/>
            <a:r>
              <a:rPr lang="en-US" altLang="en-US" dirty="0"/>
              <a:t>True or false: More comparisons make a stronger (more believable) design.</a:t>
            </a:r>
          </a:p>
          <a:p>
            <a:pPr lvl="1" eaLnBrk="1" hangingPunct="1"/>
            <a:r>
              <a:rPr lang="en-US" altLang="en-US" dirty="0"/>
              <a:t>True</a:t>
            </a:r>
          </a:p>
          <a:p>
            <a:pPr lvl="1" eaLnBrk="1" hangingPunct="1"/>
            <a:r>
              <a:rPr lang="en-US" altLang="en-US" dirty="0"/>
              <a:t>False</a:t>
            </a:r>
          </a:p>
          <a:p>
            <a:pPr eaLnBrk="1" hangingPunct="1"/>
            <a:r>
              <a:rPr lang="en-US" altLang="en-US" i="1" dirty="0"/>
              <a:t>More comparisons (group to group, pretest to posttest) makes research results more accurate.</a:t>
            </a:r>
          </a:p>
        </p:txBody>
      </p:sp>
      <p:sp>
        <p:nvSpPr>
          <p:cNvPr id="23556" name="Rectangle 4"/>
          <p:cNvSpPr>
            <a:spLocks noChangeArrowheads="1"/>
          </p:cNvSpPr>
          <p:nvPr/>
        </p:nvSpPr>
        <p:spPr bwMode="auto">
          <a:xfrm>
            <a:off x="1676400" y="3276600"/>
            <a:ext cx="990600" cy="457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a:t>True Experimental Research Designs</a:t>
            </a:r>
          </a:p>
        </p:txBody>
      </p:sp>
      <p:sp>
        <p:nvSpPr>
          <p:cNvPr id="24579" name="Rectangle 3"/>
          <p:cNvSpPr>
            <a:spLocks noGrp="1" noChangeArrowheads="1"/>
          </p:cNvSpPr>
          <p:nvPr>
            <p:ph type="body" idx="1"/>
          </p:nvPr>
        </p:nvSpPr>
        <p:spPr>
          <a:xfrm>
            <a:off x="914400" y="2362200"/>
            <a:ext cx="8229600" cy="4191000"/>
          </a:xfrm>
        </p:spPr>
        <p:txBody>
          <a:bodyPr/>
          <a:lstStyle/>
          <a:p>
            <a:pPr eaLnBrk="1" hangingPunct="1">
              <a:lnSpc>
                <a:spcPct val="90000"/>
              </a:lnSpc>
            </a:pPr>
            <a:r>
              <a:rPr lang="en-US" altLang="en-US" dirty="0"/>
              <a:t>The difference between quasi-experimental designs and true experiments is </a:t>
            </a:r>
            <a:r>
              <a:rPr lang="en-US" altLang="en-US" i="1" dirty="0"/>
              <a:t>random assignment</a:t>
            </a:r>
            <a:r>
              <a:rPr lang="en-US" altLang="en-US" dirty="0"/>
              <a:t> (</a:t>
            </a:r>
            <a:r>
              <a:rPr lang="en-US" altLang="en-US" b="1" dirty="0"/>
              <a:t>NOT</a:t>
            </a:r>
            <a:r>
              <a:rPr lang="en-US" altLang="en-US" dirty="0"/>
              <a:t> the same as random sampling)</a:t>
            </a:r>
            <a:r>
              <a:rPr lang="en-US" altLang="en-US" i="1" dirty="0"/>
              <a:t>.</a:t>
            </a:r>
          </a:p>
          <a:p>
            <a:pPr eaLnBrk="1" hangingPunct="1">
              <a:lnSpc>
                <a:spcPct val="90000"/>
              </a:lnSpc>
            </a:pPr>
            <a:r>
              <a:rPr lang="en-US" altLang="en-US" dirty="0"/>
              <a:t>If the researcher can randomly assign subjects to different groups, then the groups are considered “equivalent.”</a:t>
            </a:r>
          </a:p>
          <a:p>
            <a:pPr eaLnBrk="1" hangingPunct="1">
              <a:lnSpc>
                <a:spcPct val="90000"/>
              </a:lnSpc>
            </a:pPr>
            <a:r>
              <a:rPr lang="en-US" altLang="en-US" dirty="0"/>
              <a:t>True experiments are strong designs, but they don’t happen very often in education.</a:t>
            </a:r>
          </a:p>
          <a:p>
            <a:pPr eaLnBrk="1" hangingPunct="1">
              <a:lnSpc>
                <a:spcPct val="90000"/>
              </a:lnSpc>
              <a:buFont typeface="Wingdings" panose="05000000000000000000" pitchFamily="2" charset="2"/>
              <a:buNone/>
            </a:pPr>
            <a:r>
              <a:rPr lang="en-US" altLang="en-US"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a:t>True Experimental Research Designs</a:t>
            </a:r>
          </a:p>
        </p:txBody>
      </p:sp>
      <p:sp>
        <p:nvSpPr>
          <p:cNvPr id="25603" name="Rectangle 3"/>
          <p:cNvSpPr>
            <a:spLocks noGrp="1" noChangeArrowheads="1"/>
          </p:cNvSpPr>
          <p:nvPr>
            <p:ph type="body" idx="1"/>
          </p:nvPr>
        </p:nvSpPr>
        <p:spPr>
          <a:xfrm>
            <a:off x="914400" y="2362200"/>
            <a:ext cx="8001000" cy="4191000"/>
          </a:xfrm>
        </p:spPr>
        <p:txBody>
          <a:bodyPr/>
          <a:lstStyle/>
          <a:p>
            <a:pPr eaLnBrk="1" hangingPunct="1">
              <a:lnSpc>
                <a:spcPct val="90000"/>
              </a:lnSpc>
            </a:pPr>
            <a:r>
              <a:rPr lang="en-US" altLang="en-US"/>
              <a:t>True experiments use the same descriptive names and diagrams as in the previous designs, with an additional notation.</a:t>
            </a:r>
          </a:p>
          <a:p>
            <a:pPr lvl="1" eaLnBrk="1" hangingPunct="1">
              <a:lnSpc>
                <a:spcPct val="90000"/>
              </a:lnSpc>
            </a:pPr>
            <a:r>
              <a:rPr lang="en-US" altLang="en-US"/>
              <a:t>There is an </a:t>
            </a:r>
            <a:r>
              <a:rPr lang="en-US" altLang="en-US" i="1"/>
              <a:t>R </a:t>
            </a:r>
            <a:r>
              <a:rPr lang="en-US" altLang="en-US"/>
              <a:t>in front of the groups, signifying that the subjects/groups have been randomly assigned.</a:t>
            </a:r>
          </a:p>
          <a:p>
            <a:pPr eaLnBrk="1" hangingPunct="1">
              <a:lnSpc>
                <a:spcPct val="90000"/>
              </a:lnSpc>
            </a:pPr>
            <a:r>
              <a:rPr lang="en-US" altLang="en-US"/>
              <a:t>Random assignment is supposed to make the groups equivalent, removing one of the possible “outside” reasons for the effect of the treatment (e.g., that the groups were different).</a:t>
            </a:r>
          </a:p>
          <a:p>
            <a:pPr eaLnBrk="1" hangingPunct="1">
              <a:lnSpc>
                <a:spcPct val="90000"/>
              </a:lnSpc>
              <a:buFont typeface="Wingdings" panose="05000000000000000000" pitchFamily="2" charset="2"/>
              <a:buNone/>
            </a:pPr>
            <a:r>
              <a:rPr lang="en-US" altLang="en-US"/>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a:t>True Experimental Research Designs</a:t>
            </a:r>
          </a:p>
        </p:txBody>
      </p:sp>
      <p:sp>
        <p:nvSpPr>
          <p:cNvPr id="21508" name="Rectangle 3"/>
          <p:cNvSpPr>
            <a:spLocks noGrp="1" noChangeArrowheads="1"/>
          </p:cNvSpPr>
          <p:nvPr>
            <p:ph type="body" idx="1"/>
          </p:nvPr>
        </p:nvSpPr>
        <p:spPr>
          <a:xfrm>
            <a:off x="914400" y="2362200"/>
            <a:ext cx="8001000" cy="4191000"/>
          </a:xfrm>
        </p:spPr>
        <p:txBody>
          <a:bodyPr/>
          <a:lstStyle/>
          <a:p>
            <a:pPr eaLnBrk="1" hangingPunct="1">
              <a:defRPr/>
            </a:pPr>
            <a:r>
              <a:rPr lang="en-US" altLang="en-US" dirty="0"/>
              <a:t>Posttest Only Control Group design </a:t>
            </a:r>
          </a:p>
          <a:p>
            <a:pPr marL="0" indent="0" eaLnBrk="1" hangingPunct="1">
              <a:buFont typeface="Wingdings" panose="05000000000000000000" pitchFamily="2" charset="2"/>
              <a:buNone/>
              <a:defRPr/>
            </a:pPr>
            <a:r>
              <a:rPr lang="en-US" altLang="en-US" dirty="0"/>
              <a:t>	</a:t>
            </a:r>
            <a:r>
              <a:rPr lang="en-US" altLang="en-US" sz="1800" dirty="0"/>
              <a:t>(is a true experimental design due to the random assignment)</a:t>
            </a:r>
          </a:p>
          <a:p>
            <a:pPr eaLnBrk="1" hangingPunct="1">
              <a:buFont typeface="Wingdings" panose="05000000000000000000" pitchFamily="2" charset="2"/>
              <a:buNone/>
              <a:defRPr/>
            </a:pPr>
            <a:r>
              <a:rPr lang="en-US" altLang="en-US" dirty="0">
                <a:sym typeface="Wingdings" pitchFamily="2" charset="2"/>
              </a:rPr>
              <a:t>       R     A-----X-----O    </a:t>
            </a:r>
            <a:r>
              <a:rPr lang="en-US" altLang="en-US" sz="2000" i="1" dirty="0">
                <a:sym typeface="Wingdings" pitchFamily="2" charset="2"/>
              </a:rPr>
              <a:t>experimental group</a:t>
            </a:r>
          </a:p>
          <a:p>
            <a:pPr eaLnBrk="1" hangingPunct="1">
              <a:buFont typeface="Wingdings" panose="05000000000000000000" pitchFamily="2" charset="2"/>
              <a:buNone/>
              <a:defRPr/>
            </a:pPr>
            <a:r>
              <a:rPr lang="en-US" altLang="en-US" dirty="0">
                <a:sym typeface="Wingdings" pitchFamily="2" charset="2"/>
              </a:rPr>
              <a:t>	           B------------O    </a:t>
            </a:r>
            <a:r>
              <a:rPr lang="en-US" altLang="en-US" sz="2000" i="1" dirty="0">
                <a:sym typeface="Wingdings" pitchFamily="2" charset="2"/>
              </a:rPr>
              <a:t>control group</a:t>
            </a:r>
          </a:p>
          <a:p>
            <a:pPr eaLnBrk="1" hangingPunct="1">
              <a:defRPr/>
            </a:pPr>
            <a:r>
              <a:rPr lang="en-US" altLang="en-US" dirty="0">
                <a:sym typeface="Wingdings" pitchFamily="2" charset="2"/>
              </a:rPr>
              <a:t>The researcher randomly assigns subjects to two groups. One group receives a treatment (e.g., on-line homework help), and the other does not. Both groups are tested at the end.</a:t>
            </a:r>
          </a:p>
          <a:p>
            <a:pPr eaLnBrk="1" hangingPunct="1">
              <a:buFont typeface="Wingdings" panose="05000000000000000000" pitchFamily="2" charset="2"/>
              <a:buNone/>
              <a:defRPr/>
            </a:pPr>
            <a:endParaRPr lang="en-US" altLang="en-US" dirty="0"/>
          </a:p>
        </p:txBody>
      </p:sp>
      <p:sp>
        <p:nvSpPr>
          <p:cNvPr id="26628" name="Line 5"/>
          <p:cNvSpPr>
            <a:spLocks noChangeShapeType="1"/>
          </p:cNvSpPr>
          <p:nvPr/>
        </p:nvSpPr>
        <p:spPr bwMode="auto">
          <a:xfrm>
            <a:off x="2057400" y="35814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6629" name="Line 6"/>
          <p:cNvSpPr>
            <a:spLocks noChangeShapeType="1"/>
          </p:cNvSpPr>
          <p:nvPr/>
        </p:nvSpPr>
        <p:spPr bwMode="auto">
          <a:xfrm>
            <a:off x="2057400" y="3810000"/>
            <a:ext cx="2286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a:t>True Experimental Research Designs</a:t>
            </a:r>
          </a:p>
        </p:txBody>
      </p:sp>
      <p:sp>
        <p:nvSpPr>
          <p:cNvPr id="27651" name="Rectangle 3"/>
          <p:cNvSpPr>
            <a:spLocks noGrp="1" noChangeArrowheads="1"/>
          </p:cNvSpPr>
          <p:nvPr>
            <p:ph type="body" idx="1"/>
          </p:nvPr>
        </p:nvSpPr>
        <p:spPr>
          <a:xfrm>
            <a:off x="914400" y="2362200"/>
            <a:ext cx="8001000" cy="4191000"/>
          </a:xfrm>
        </p:spPr>
        <p:txBody>
          <a:bodyPr/>
          <a:lstStyle/>
          <a:p>
            <a:pPr eaLnBrk="1" hangingPunct="1"/>
            <a:r>
              <a:rPr lang="en-US" altLang="en-US" dirty="0">
                <a:sym typeface="Wingdings" panose="05000000000000000000" pitchFamily="2" charset="2"/>
              </a:rPr>
              <a:t>Another example of a </a:t>
            </a:r>
            <a:r>
              <a:rPr lang="en-US" altLang="en-US" dirty="0"/>
              <a:t>Posttest Only Control Group design (a true experimental design due to the random assignment):</a:t>
            </a:r>
          </a:p>
          <a:p>
            <a:pPr lvl="1" eaLnBrk="1" hangingPunct="1"/>
            <a:r>
              <a:rPr lang="en-US" altLang="en-US" sz="1800" dirty="0">
                <a:sym typeface="Wingdings" panose="05000000000000000000" pitchFamily="2" charset="2"/>
              </a:rPr>
              <a:t>A researcher randomly assigns subjects to two after-school groups. One group receives one-on-one tutoring and the other doesn’t. District benchmark scores (reminder: the dependent variable) are compared.</a:t>
            </a:r>
          </a:p>
          <a:p>
            <a:pPr eaLnBrk="1" hangingPunct="1"/>
            <a:endParaRPr lang="en-US" altLang="en-US" i="1" dirty="0"/>
          </a:p>
          <a:p>
            <a:pPr eaLnBrk="1" hangingPunct="1">
              <a:buFont typeface="Wingdings" panose="05000000000000000000" pitchFamily="2" charset="2"/>
              <a:buNone/>
            </a:pPr>
            <a:r>
              <a:rPr lang="en-US" altLang="en-US" dirty="0">
                <a:sym typeface="Wingdings" panose="05000000000000000000" pitchFamily="2" charset="2"/>
              </a:rPr>
              <a:t>       R     A-----X-----O     </a:t>
            </a:r>
            <a:r>
              <a:rPr lang="en-US" altLang="en-US" sz="2000" i="1" dirty="0">
                <a:sym typeface="Wingdings" panose="05000000000000000000" pitchFamily="2" charset="2"/>
              </a:rPr>
              <a:t>experimental group</a:t>
            </a:r>
            <a:endParaRPr lang="en-US" altLang="en-US" dirty="0">
              <a:sym typeface="Wingdings" panose="05000000000000000000" pitchFamily="2" charset="2"/>
            </a:endParaRPr>
          </a:p>
          <a:p>
            <a:pPr eaLnBrk="1" hangingPunct="1">
              <a:buFont typeface="Wingdings" panose="05000000000000000000" pitchFamily="2" charset="2"/>
              <a:buNone/>
            </a:pPr>
            <a:r>
              <a:rPr lang="en-US" altLang="en-US" dirty="0">
                <a:sym typeface="Wingdings" panose="05000000000000000000" pitchFamily="2" charset="2"/>
              </a:rPr>
              <a:t>	           B------------O     </a:t>
            </a:r>
            <a:r>
              <a:rPr lang="en-US" altLang="en-US" sz="2000" i="1" dirty="0">
                <a:sym typeface="Wingdings" panose="05000000000000000000" pitchFamily="2" charset="2"/>
              </a:rPr>
              <a:t>control group</a:t>
            </a:r>
            <a:endParaRPr lang="en-US" altLang="en-US" dirty="0">
              <a:sym typeface="Wingdings" panose="05000000000000000000" pitchFamily="2" charset="2"/>
            </a:endParaRPr>
          </a:p>
        </p:txBody>
      </p:sp>
      <p:sp>
        <p:nvSpPr>
          <p:cNvPr id="27652" name="Line 4"/>
          <p:cNvSpPr>
            <a:spLocks noChangeShapeType="1"/>
          </p:cNvSpPr>
          <p:nvPr/>
        </p:nvSpPr>
        <p:spPr bwMode="auto">
          <a:xfrm>
            <a:off x="2046288" y="5638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53" name="Line 5"/>
          <p:cNvSpPr>
            <a:spLocks noChangeShapeType="1"/>
          </p:cNvSpPr>
          <p:nvPr/>
        </p:nvSpPr>
        <p:spPr bwMode="auto">
          <a:xfrm>
            <a:off x="2046288" y="5867400"/>
            <a:ext cx="2286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z="3200"/>
              <a:t>True Experimental Research Designs: </a:t>
            </a:r>
            <a:r>
              <a:rPr lang="en-US" altLang="en-US" sz="3200" i="1"/>
              <a:t>Pretest Posttest Control Group </a:t>
            </a:r>
            <a:r>
              <a:rPr lang="en-US" altLang="en-US" sz="3200"/>
              <a:t>design</a:t>
            </a:r>
          </a:p>
        </p:txBody>
      </p:sp>
      <p:sp>
        <p:nvSpPr>
          <p:cNvPr id="28675" name="Rectangle 3"/>
          <p:cNvSpPr>
            <a:spLocks noGrp="1" noChangeArrowheads="1"/>
          </p:cNvSpPr>
          <p:nvPr>
            <p:ph type="body" idx="1"/>
          </p:nvPr>
        </p:nvSpPr>
        <p:spPr>
          <a:xfrm>
            <a:off x="914400" y="2362200"/>
            <a:ext cx="8001000" cy="4191000"/>
          </a:xfrm>
        </p:spPr>
        <p:txBody>
          <a:bodyPr/>
          <a:lstStyle/>
          <a:p>
            <a:pPr eaLnBrk="1" hangingPunct="1"/>
            <a:endParaRPr lang="en-US" altLang="en-US">
              <a:sym typeface="Wingdings" panose="05000000000000000000" pitchFamily="2" charset="2"/>
            </a:endParaRPr>
          </a:p>
          <a:p>
            <a:pPr eaLnBrk="1" hangingPunct="1"/>
            <a:r>
              <a:rPr lang="en-US" altLang="en-US">
                <a:sym typeface="Wingdings" panose="05000000000000000000" pitchFamily="2" charset="2"/>
              </a:rPr>
              <a:t>R     A-----O-----X-----O   </a:t>
            </a:r>
            <a:r>
              <a:rPr lang="en-US" altLang="en-US" sz="2000" i="1">
                <a:sym typeface="Wingdings" panose="05000000000000000000" pitchFamily="2" charset="2"/>
              </a:rPr>
              <a:t>experimental group</a:t>
            </a:r>
            <a:endParaRPr lang="en-US" altLang="en-US">
              <a:sym typeface="Wingdings" panose="05000000000000000000" pitchFamily="2" charset="2"/>
            </a:endParaRPr>
          </a:p>
          <a:p>
            <a:pPr eaLnBrk="1" hangingPunct="1">
              <a:buFont typeface="Wingdings" panose="05000000000000000000" pitchFamily="2" charset="2"/>
              <a:buNone/>
            </a:pPr>
            <a:r>
              <a:rPr lang="en-US" altLang="en-US">
                <a:sym typeface="Wingdings" panose="05000000000000000000" pitchFamily="2" charset="2"/>
              </a:rPr>
              <a:t>	        B-----O------------O   </a:t>
            </a:r>
            <a:r>
              <a:rPr lang="en-US" altLang="en-US" sz="2000" i="1">
                <a:sym typeface="Wingdings" panose="05000000000000000000" pitchFamily="2" charset="2"/>
              </a:rPr>
              <a:t>control group</a:t>
            </a:r>
            <a:endParaRPr lang="en-US" altLang="en-US">
              <a:sym typeface="Wingdings" panose="05000000000000000000" pitchFamily="2" charset="2"/>
            </a:endParaRPr>
          </a:p>
          <a:p>
            <a:pPr eaLnBrk="1" hangingPunct="1"/>
            <a:r>
              <a:rPr lang="en-US" altLang="en-US"/>
              <a:t>Two groups of randomly assigned subjects. Both groups get a pretest and a posttest, but only one gets the treatment.</a:t>
            </a:r>
          </a:p>
        </p:txBody>
      </p:sp>
      <p:sp>
        <p:nvSpPr>
          <p:cNvPr id="28676" name="Line 4"/>
          <p:cNvSpPr>
            <a:spLocks noChangeShapeType="1"/>
          </p:cNvSpPr>
          <p:nvPr/>
        </p:nvSpPr>
        <p:spPr bwMode="auto">
          <a:xfrm>
            <a:off x="1752600" y="32004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8677" name="Line 5"/>
          <p:cNvSpPr>
            <a:spLocks noChangeShapeType="1"/>
          </p:cNvSpPr>
          <p:nvPr/>
        </p:nvSpPr>
        <p:spPr bwMode="auto">
          <a:xfrm>
            <a:off x="1752600" y="3352800"/>
            <a:ext cx="2286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z="3200"/>
              <a:t>True Experimental Research Designs: </a:t>
            </a:r>
            <a:r>
              <a:rPr lang="en-US" altLang="en-US" sz="3200" i="1"/>
              <a:t>Pretest Posttest Control Group </a:t>
            </a:r>
            <a:r>
              <a:rPr lang="en-US" altLang="en-US" sz="3200"/>
              <a:t>design</a:t>
            </a:r>
          </a:p>
        </p:txBody>
      </p:sp>
      <p:sp>
        <p:nvSpPr>
          <p:cNvPr id="24580" name="Rectangle 3"/>
          <p:cNvSpPr>
            <a:spLocks noGrp="1" noChangeArrowheads="1"/>
          </p:cNvSpPr>
          <p:nvPr>
            <p:ph type="body" idx="1"/>
          </p:nvPr>
        </p:nvSpPr>
        <p:spPr>
          <a:xfrm>
            <a:off x="914400" y="2362200"/>
            <a:ext cx="8001000" cy="4191000"/>
          </a:xfrm>
        </p:spPr>
        <p:txBody>
          <a:bodyPr/>
          <a:lstStyle/>
          <a:p>
            <a:pPr eaLnBrk="1" hangingPunct="1">
              <a:lnSpc>
                <a:spcPct val="90000"/>
              </a:lnSpc>
              <a:defRPr/>
            </a:pPr>
            <a:r>
              <a:rPr lang="en-US" altLang="en-US" dirty="0">
                <a:sym typeface="Wingdings" pitchFamily="2" charset="2"/>
              </a:rPr>
              <a:t>R     A-----O-----X-----O     </a:t>
            </a:r>
            <a:r>
              <a:rPr lang="en-US" altLang="en-US" sz="2000" i="1" dirty="0">
                <a:sym typeface="Wingdings" pitchFamily="2" charset="2"/>
              </a:rPr>
              <a:t>experimental group</a:t>
            </a:r>
            <a:endParaRPr lang="en-US" altLang="en-US" dirty="0">
              <a:sym typeface="Wingdings" pitchFamily="2" charset="2"/>
            </a:endParaRPr>
          </a:p>
          <a:p>
            <a:pPr eaLnBrk="1" hangingPunct="1">
              <a:lnSpc>
                <a:spcPct val="90000"/>
              </a:lnSpc>
              <a:buFont typeface="Wingdings" panose="05000000000000000000" pitchFamily="2" charset="2"/>
              <a:buNone/>
              <a:defRPr/>
            </a:pPr>
            <a:r>
              <a:rPr lang="en-US" altLang="en-US" dirty="0">
                <a:sym typeface="Wingdings" pitchFamily="2" charset="2"/>
              </a:rPr>
              <a:t>	        B-----O------------O     </a:t>
            </a:r>
            <a:r>
              <a:rPr lang="en-US" altLang="en-US" sz="2000" i="1" dirty="0">
                <a:sym typeface="Wingdings" pitchFamily="2" charset="2"/>
              </a:rPr>
              <a:t>control group</a:t>
            </a:r>
            <a:endParaRPr lang="en-US" altLang="en-US" dirty="0">
              <a:sym typeface="Wingdings" pitchFamily="2" charset="2"/>
            </a:endParaRPr>
          </a:p>
          <a:p>
            <a:pPr eaLnBrk="1" hangingPunct="1">
              <a:lnSpc>
                <a:spcPct val="90000"/>
              </a:lnSpc>
              <a:defRPr/>
            </a:pPr>
            <a:r>
              <a:rPr lang="en-US" altLang="en-US" dirty="0">
                <a:sym typeface="Wingdings" pitchFamily="2" charset="2"/>
              </a:rPr>
              <a:t>Example: A researcher randomly assigns students who are learning to speak German to two groups. </a:t>
            </a:r>
          </a:p>
          <a:p>
            <a:pPr marL="0" indent="0" eaLnBrk="1" hangingPunct="1">
              <a:lnSpc>
                <a:spcPct val="90000"/>
              </a:lnSpc>
              <a:buFont typeface="Wingdings" panose="05000000000000000000" pitchFamily="2" charset="2"/>
              <a:buNone/>
              <a:defRPr/>
            </a:pPr>
            <a:r>
              <a:rPr lang="en-US" altLang="en-US" dirty="0">
                <a:sym typeface="Wingdings" pitchFamily="2" charset="2"/>
              </a:rPr>
              <a:t>	They all take a German language test, then one group spends 6 weeks in Berlin Germany. Both groups later take the German language test again.</a:t>
            </a:r>
          </a:p>
        </p:txBody>
      </p:sp>
      <p:sp>
        <p:nvSpPr>
          <p:cNvPr id="29700" name="Line 4"/>
          <p:cNvSpPr>
            <a:spLocks noChangeShapeType="1"/>
          </p:cNvSpPr>
          <p:nvPr/>
        </p:nvSpPr>
        <p:spPr bwMode="auto">
          <a:xfrm>
            <a:off x="1752600" y="2590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01" name="Line 5"/>
          <p:cNvSpPr>
            <a:spLocks noChangeShapeType="1"/>
          </p:cNvSpPr>
          <p:nvPr/>
        </p:nvSpPr>
        <p:spPr bwMode="auto">
          <a:xfrm>
            <a:off x="1714500" y="2740025"/>
            <a:ext cx="2286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z="2400" dirty="0"/>
              <a:t>True Experimental Research Designs: </a:t>
            </a:r>
            <a:r>
              <a:rPr lang="en-US" altLang="en-US" sz="2400" i="1" dirty="0"/>
              <a:t>Pretest Posttest Control Group </a:t>
            </a:r>
            <a:r>
              <a:rPr lang="en-US" altLang="en-US" sz="2400" dirty="0"/>
              <a:t>design</a:t>
            </a:r>
          </a:p>
        </p:txBody>
      </p:sp>
      <p:sp>
        <p:nvSpPr>
          <p:cNvPr id="25604" name="Rectangle 3"/>
          <p:cNvSpPr>
            <a:spLocks noGrp="1" noChangeArrowheads="1"/>
          </p:cNvSpPr>
          <p:nvPr>
            <p:ph type="body" idx="1"/>
          </p:nvPr>
        </p:nvSpPr>
        <p:spPr>
          <a:xfrm>
            <a:off x="914400" y="2362200"/>
            <a:ext cx="8001000" cy="4191000"/>
          </a:xfrm>
        </p:spPr>
        <p:txBody>
          <a:bodyPr/>
          <a:lstStyle/>
          <a:p>
            <a:pPr eaLnBrk="1" hangingPunct="1">
              <a:buFont typeface="Wingdings" panose="05000000000000000000" pitchFamily="2" charset="2"/>
              <a:buNone/>
              <a:defRPr/>
            </a:pPr>
            <a:r>
              <a:rPr lang="en-US" altLang="en-US" dirty="0">
                <a:sym typeface="Wingdings" pitchFamily="2" charset="2"/>
              </a:rPr>
              <a:t>       R     A-----O-----X1-----O   </a:t>
            </a:r>
            <a:r>
              <a:rPr lang="en-US" altLang="en-US" sz="2000" i="1" dirty="0">
                <a:sym typeface="Wingdings" pitchFamily="2" charset="2"/>
              </a:rPr>
              <a:t>experimental group</a:t>
            </a:r>
            <a:endParaRPr lang="en-US" altLang="en-US" dirty="0">
              <a:sym typeface="Wingdings" pitchFamily="2" charset="2"/>
            </a:endParaRPr>
          </a:p>
          <a:p>
            <a:pPr eaLnBrk="1" hangingPunct="1">
              <a:buFont typeface="Wingdings" panose="05000000000000000000" pitchFamily="2" charset="2"/>
              <a:buNone/>
              <a:defRPr/>
            </a:pPr>
            <a:r>
              <a:rPr lang="en-US" altLang="en-US" dirty="0">
                <a:sym typeface="Wingdings" pitchFamily="2" charset="2"/>
              </a:rPr>
              <a:t>	           B-----O-----X2-----O   </a:t>
            </a:r>
            <a:r>
              <a:rPr lang="en-US" altLang="en-US" sz="2000" i="1" dirty="0">
                <a:sym typeface="Wingdings" pitchFamily="2" charset="2"/>
              </a:rPr>
              <a:t>comparison group</a:t>
            </a:r>
            <a:endParaRPr lang="en-US" altLang="en-US" dirty="0">
              <a:sym typeface="Wingdings" pitchFamily="2" charset="2"/>
            </a:endParaRPr>
          </a:p>
          <a:p>
            <a:pPr eaLnBrk="1" hangingPunct="1">
              <a:defRPr/>
            </a:pPr>
            <a:r>
              <a:rPr lang="en-US" altLang="en-US" dirty="0">
                <a:sym typeface="Wingdings" pitchFamily="2" charset="2"/>
              </a:rPr>
              <a:t>Two randomly assigned groups. Each group gets a pretest, then two different methods are used. Finally, both groups take a posttest.</a:t>
            </a:r>
          </a:p>
          <a:p>
            <a:pPr marL="0" indent="0" eaLnBrk="1" hangingPunct="1">
              <a:buFont typeface="Wingdings" panose="05000000000000000000" pitchFamily="2" charset="2"/>
              <a:buNone/>
              <a:defRPr/>
            </a:pPr>
            <a:endParaRPr lang="en-US" altLang="en-US" dirty="0">
              <a:sym typeface="Wingdings" pitchFamily="2" charset="2"/>
            </a:endParaRPr>
          </a:p>
        </p:txBody>
      </p:sp>
      <p:sp>
        <p:nvSpPr>
          <p:cNvPr id="30724" name="Line 4"/>
          <p:cNvSpPr>
            <a:spLocks noChangeShapeType="1"/>
          </p:cNvSpPr>
          <p:nvPr/>
        </p:nvSpPr>
        <p:spPr bwMode="auto">
          <a:xfrm>
            <a:off x="2057400" y="2590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0725" name="Line 5"/>
          <p:cNvSpPr>
            <a:spLocks noChangeShapeType="1"/>
          </p:cNvSpPr>
          <p:nvPr/>
        </p:nvSpPr>
        <p:spPr bwMode="auto">
          <a:xfrm>
            <a:off x="1995488" y="2895600"/>
            <a:ext cx="2286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z="2400" dirty="0"/>
              <a:t>True Experimental Research Designs: </a:t>
            </a:r>
            <a:r>
              <a:rPr lang="en-US" altLang="en-US" sz="2400" i="1" dirty="0"/>
              <a:t>Pretest Posttest Control Group </a:t>
            </a:r>
            <a:r>
              <a:rPr lang="en-US" altLang="en-US" sz="2400" dirty="0"/>
              <a:t>design</a:t>
            </a:r>
          </a:p>
        </p:txBody>
      </p:sp>
      <p:sp>
        <p:nvSpPr>
          <p:cNvPr id="31747" name="Rectangle 3"/>
          <p:cNvSpPr>
            <a:spLocks noGrp="1" noChangeArrowheads="1"/>
          </p:cNvSpPr>
          <p:nvPr>
            <p:ph type="body" idx="1"/>
          </p:nvPr>
        </p:nvSpPr>
        <p:spPr>
          <a:xfrm>
            <a:off x="914400" y="2362200"/>
            <a:ext cx="8001000" cy="4191000"/>
          </a:xfrm>
        </p:spPr>
        <p:txBody>
          <a:bodyPr/>
          <a:lstStyle/>
          <a:p>
            <a:pPr eaLnBrk="1" hangingPunct="1">
              <a:lnSpc>
                <a:spcPct val="90000"/>
              </a:lnSpc>
            </a:pPr>
            <a:r>
              <a:rPr lang="en-US" altLang="en-US">
                <a:sym typeface="Wingdings" panose="05000000000000000000" pitchFamily="2" charset="2"/>
              </a:rPr>
              <a:t>Example: A fitness club is trying out two different methods of exercise. Two groups of randomly assigned people are given a strength test, then the two groups use different exercise methods. Finally, the strength test is given again.</a:t>
            </a:r>
          </a:p>
          <a:p>
            <a:pPr eaLnBrk="1" hangingPunct="1">
              <a:lnSpc>
                <a:spcPct val="90000"/>
              </a:lnSpc>
              <a:buFont typeface="Wingdings" panose="05000000000000000000" pitchFamily="2" charset="2"/>
              <a:buNone/>
            </a:pPr>
            <a:r>
              <a:rPr lang="en-US" altLang="en-US">
                <a:sym typeface="Wingdings" panose="05000000000000000000" pitchFamily="2" charset="2"/>
              </a:rPr>
              <a:t>       R     A-----O-----X1-----O   </a:t>
            </a:r>
            <a:r>
              <a:rPr lang="en-US" altLang="en-US" sz="2000" i="1">
                <a:sym typeface="Wingdings" panose="05000000000000000000" pitchFamily="2" charset="2"/>
              </a:rPr>
              <a:t>experimental group</a:t>
            </a:r>
            <a:endParaRPr lang="en-US" altLang="en-US">
              <a:sym typeface="Wingdings" panose="05000000000000000000" pitchFamily="2" charset="2"/>
            </a:endParaRPr>
          </a:p>
          <a:p>
            <a:pPr eaLnBrk="1" hangingPunct="1">
              <a:lnSpc>
                <a:spcPct val="90000"/>
              </a:lnSpc>
              <a:buFont typeface="Wingdings" panose="05000000000000000000" pitchFamily="2" charset="2"/>
              <a:buNone/>
            </a:pPr>
            <a:r>
              <a:rPr lang="en-US" altLang="en-US">
                <a:sym typeface="Wingdings" panose="05000000000000000000" pitchFamily="2" charset="2"/>
              </a:rPr>
              <a:t>	           B-----O-----X2-----O   </a:t>
            </a:r>
            <a:r>
              <a:rPr lang="en-US" altLang="en-US" sz="2000" i="1">
                <a:sym typeface="Wingdings" panose="05000000000000000000" pitchFamily="2" charset="2"/>
              </a:rPr>
              <a:t>comparison group</a:t>
            </a:r>
            <a:endParaRPr lang="en-US" altLang="en-US">
              <a:sym typeface="Wingdings" panose="05000000000000000000" pitchFamily="2" charset="2"/>
            </a:endParaRPr>
          </a:p>
        </p:txBody>
      </p:sp>
      <p:sp>
        <p:nvSpPr>
          <p:cNvPr id="31748" name="Line 4"/>
          <p:cNvSpPr>
            <a:spLocks noChangeShapeType="1"/>
          </p:cNvSpPr>
          <p:nvPr/>
        </p:nvSpPr>
        <p:spPr bwMode="auto">
          <a:xfrm>
            <a:off x="2098675" y="49530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1749" name="Line 5"/>
          <p:cNvSpPr>
            <a:spLocks noChangeShapeType="1"/>
          </p:cNvSpPr>
          <p:nvPr/>
        </p:nvSpPr>
        <p:spPr bwMode="auto">
          <a:xfrm>
            <a:off x="2171700" y="5257800"/>
            <a:ext cx="2286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z="3200" dirty="0"/>
              <a:t>True Experimental Research Designs</a:t>
            </a:r>
          </a:p>
        </p:txBody>
      </p:sp>
      <p:sp>
        <p:nvSpPr>
          <p:cNvPr id="32771" name="Rectangle 3"/>
          <p:cNvSpPr>
            <a:spLocks noGrp="1" noChangeArrowheads="1"/>
          </p:cNvSpPr>
          <p:nvPr>
            <p:ph type="body" idx="1"/>
          </p:nvPr>
        </p:nvSpPr>
        <p:spPr>
          <a:xfrm>
            <a:off x="914400" y="2362200"/>
            <a:ext cx="8001000" cy="4191000"/>
          </a:xfrm>
        </p:spPr>
        <p:txBody>
          <a:bodyPr/>
          <a:lstStyle/>
          <a:p>
            <a:pPr marL="0" indent="0" eaLnBrk="1" hangingPunct="1">
              <a:buFont typeface="Wingdings" panose="05000000000000000000" pitchFamily="2" charset="2"/>
              <a:buNone/>
            </a:pPr>
            <a:r>
              <a:rPr lang="en-US" altLang="en-US" sz="2000" dirty="0">
                <a:sym typeface="Wingdings" panose="05000000000000000000" pitchFamily="2" charset="2"/>
              </a:rPr>
              <a:t>Another Pretest Posttest Control Group design: randomly assign subjects to three groups. Then compare two methods with each other and with a control group. </a:t>
            </a:r>
            <a:r>
              <a:rPr lang="en-US" altLang="en-US" sz="1000" dirty="0">
                <a:sym typeface="Wingdings" panose="05000000000000000000" pitchFamily="2" charset="2"/>
              </a:rPr>
              <a:t>This study includes three groups and based on the treatment, each one is considered the experimental group, or the comparison group or the control group.</a:t>
            </a:r>
          </a:p>
          <a:p>
            <a:pPr marL="0" indent="0" eaLnBrk="1" hangingPunct="1">
              <a:buFont typeface="Wingdings" panose="05000000000000000000" pitchFamily="2" charset="2"/>
              <a:buNone/>
            </a:pPr>
            <a:endParaRPr lang="en-US" altLang="en-US" sz="1000" dirty="0">
              <a:sym typeface="Wingdings" panose="05000000000000000000" pitchFamily="2" charset="2"/>
            </a:endParaRPr>
          </a:p>
          <a:p>
            <a:pPr marL="0" indent="0" eaLnBrk="1" hangingPunct="1">
              <a:buFont typeface="Wingdings" panose="05000000000000000000" pitchFamily="2" charset="2"/>
              <a:buNone/>
            </a:pPr>
            <a:endParaRPr lang="en-US" altLang="en-US" sz="1000" dirty="0">
              <a:sym typeface="Wingdings" panose="05000000000000000000" pitchFamily="2" charset="2"/>
            </a:endParaRPr>
          </a:p>
          <a:p>
            <a:pPr marL="400050" lvl="1" indent="0" eaLnBrk="1" hangingPunct="1">
              <a:buFontTx/>
              <a:buNone/>
            </a:pPr>
            <a:r>
              <a:rPr lang="en-US" altLang="en-US" dirty="0">
                <a:sym typeface="Wingdings" panose="05000000000000000000" pitchFamily="2" charset="2"/>
              </a:rPr>
              <a:t>	     </a:t>
            </a:r>
            <a:r>
              <a:rPr lang="en-US" altLang="en-US" sz="2800" dirty="0">
                <a:sym typeface="Wingdings" panose="05000000000000000000" pitchFamily="2" charset="2"/>
              </a:rPr>
              <a:t>A</a:t>
            </a:r>
            <a:r>
              <a:rPr lang="en-US" altLang="en-US" dirty="0">
                <a:sym typeface="Wingdings" panose="05000000000000000000" pitchFamily="2" charset="2"/>
              </a:rPr>
              <a:t>-----O-----X1-----O   </a:t>
            </a:r>
            <a:r>
              <a:rPr lang="en-US" altLang="en-US" sz="2000" i="1" dirty="0">
                <a:sym typeface="Wingdings" panose="05000000000000000000" pitchFamily="2" charset="2"/>
              </a:rPr>
              <a:t>experimental group</a:t>
            </a:r>
            <a:endParaRPr lang="en-US" altLang="en-US" sz="2000" dirty="0">
              <a:sym typeface="Wingdings" panose="05000000000000000000" pitchFamily="2" charset="2"/>
            </a:endParaRPr>
          </a:p>
          <a:p>
            <a:pPr marL="0" indent="0" eaLnBrk="1" hangingPunct="1">
              <a:buFont typeface="Wingdings" panose="05000000000000000000" pitchFamily="2" charset="2"/>
              <a:buNone/>
            </a:pPr>
            <a:r>
              <a:rPr lang="en-US" altLang="en-US" dirty="0">
                <a:sym typeface="Wingdings" panose="05000000000000000000" pitchFamily="2" charset="2"/>
              </a:rPr>
              <a:t>      R     B-----O-----X2-----O   </a:t>
            </a:r>
            <a:r>
              <a:rPr lang="en-US" altLang="en-US" sz="2000" i="1" dirty="0">
                <a:sym typeface="Wingdings" panose="05000000000000000000" pitchFamily="2" charset="2"/>
              </a:rPr>
              <a:t>comparison group</a:t>
            </a:r>
            <a:endParaRPr lang="en-US" altLang="en-US" dirty="0">
              <a:sym typeface="Wingdings" panose="05000000000000000000" pitchFamily="2" charset="2"/>
            </a:endParaRPr>
          </a:p>
          <a:p>
            <a:pPr marL="0" indent="0" eaLnBrk="1" hangingPunct="1">
              <a:buFont typeface="Wingdings" panose="05000000000000000000" pitchFamily="2" charset="2"/>
              <a:buNone/>
            </a:pPr>
            <a:r>
              <a:rPr lang="en-US" altLang="en-US" dirty="0">
                <a:sym typeface="Wingdings" panose="05000000000000000000" pitchFamily="2" charset="2"/>
              </a:rPr>
              <a:t>              C-----O-------------O   </a:t>
            </a:r>
            <a:r>
              <a:rPr lang="en-US" altLang="en-US" sz="2000" i="1" dirty="0">
                <a:sym typeface="Wingdings" panose="05000000000000000000" pitchFamily="2" charset="2"/>
              </a:rPr>
              <a:t>control group</a:t>
            </a:r>
            <a:endParaRPr lang="en-US" altLang="en-US" dirty="0">
              <a:sym typeface="Wingdings" panose="05000000000000000000" pitchFamily="2" charset="2"/>
            </a:endParaRPr>
          </a:p>
        </p:txBody>
      </p:sp>
      <p:sp>
        <p:nvSpPr>
          <p:cNvPr id="32772" name="Line 6"/>
          <p:cNvSpPr>
            <a:spLocks noChangeShapeType="1"/>
          </p:cNvSpPr>
          <p:nvPr/>
        </p:nvSpPr>
        <p:spPr bwMode="auto">
          <a:xfrm flipV="1">
            <a:off x="1903413" y="4095750"/>
            <a:ext cx="457200" cy="4572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2773" name="Line 7"/>
          <p:cNvSpPr>
            <a:spLocks noChangeShapeType="1"/>
          </p:cNvSpPr>
          <p:nvPr/>
        </p:nvSpPr>
        <p:spPr bwMode="auto">
          <a:xfrm>
            <a:off x="1868488" y="4838700"/>
            <a:ext cx="381000" cy="381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2774" name="Line 9"/>
          <p:cNvSpPr>
            <a:spLocks noChangeShapeType="1"/>
          </p:cNvSpPr>
          <p:nvPr/>
        </p:nvSpPr>
        <p:spPr bwMode="auto">
          <a:xfrm>
            <a:off x="1903413" y="4648200"/>
            <a:ext cx="3810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a:t>Self-Check</a:t>
            </a:r>
          </a:p>
        </p:txBody>
      </p:sp>
      <p:sp>
        <p:nvSpPr>
          <p:cNvPr id="29700" name="Rectangle 3"/>
          <p:cNvSpPr>
            <a:spLocks noGrp="1" noChangeArrowheads="1"/>
          </p:cNvSpPr>
          <p:nvPr>
            <p:ph type="body" idx="1"/>
          </p:nvPr>
        </p:nvSpPr>
        <p:spPr/>
        <p:txBody>
          <a:bodyPr/>
          <a:lstStyle/>
          <a:p>
            <a:pPr marL="0" indent="0" eaLnBrk="1" hangingPunct="1">
              <a:buFont typeface="Wingdings" panose="05000000000000000000" pitchFamily="2" charset="2"/>
              <a:buNone/>
              <a:defRPr/>
            </a:pPr>
            <a:r>
              <a:rPr lang="en-US" altLang="en-US" dirty="0"/>
              <a:t>Which of the following diagrams matches the Pretest Posttest Control Group design?</a:t>
            </a:r>
          </a:p>
          <a:p>
            <a:pPr marL="0" indent="0" eaLnBrk="1" hangingPunct="1">
              <a:buFont typeface="Wingdings" panose="05000000000000000000" pitchFamily="2" charset="2"/>
              <a:buNone/>
              <a:defRPr/>
            </a:pPr>
            <a:r>
              <a:rPr lang="en-US" altLang="en-US" dirty="0"/>
              <a:t>       A----O-----X1-------O</a:t>
            </a:r>
          </a:p>
          <a:p>
            <a:pPr marL="0" indent="0" eaLnBrk="1" hangingPunct="1">
              <a:buFont typeface="Wingdings" panose="05000000000000000000" pitchFamily="2" charset="2"/>
              <a:buNone/>
              <a:defRPr/>
            </a:pPr>
            <a:r>
              <a:rPr lang="en-US" altLang="en-US" dirty="0"/>
              <a:t>       B-----O-----X2-------O</a:t>
            </a:r>
          </a:p>
          <a:p>
            <a:pPr marL="0" indent="0" eaLnBrk="1" hangingPunct="1">
              <a:buFont typeface="Wingdings" panose="05000000000000000000" pitchFamily="2" charset="2"/>
              <a:buNone/>
              <a:defRPr/>
            </a:pPr>
            <a:endParaRPr lang="en-US" altLang="en-US" dirty="0"/>
          </a:p>
          <a:p>
            <a:pPr marL="0" indent="0" eaLnBrk="1" hangingPunct="1">
              <a:buFont typeface="Wingdings" panose="05000000000000000000" pitchFamily="2" charset="2"/>
              <a:buNone/>
              <a:defRPr/>
            </a:pPr>
            <a:r>
              <a:rPr lang="en-US" altLang="en-US" dirty="0"/>
              <a:t>R    A-----O------X-------O</a:t>
            </a:r>
          </a:p>
          <a:p>
            <a:pPr marL="0" indent="0" eaLnBrk="1" hangingPunct="1">
              <a:buFont typeface="Wingdings" panose="05000000000000000000" pitchFamily="2" charset="2"/>
              <a:buNone/>
              <a:defRPr/>
            </a:pPr>
            <a:r>
              <a:rPr lang="en-US" altLang="en-US" dirty="0"/>
              <a:t>       B-----O---------------O</a:t>
            </a:r>
          </a:p>
          <a:p>
            <a:pPr eaLnBrk="1" hangingPunct="1">
              <a:buFont typeface="Wingdings" panose="05000000000000000000" pitchFamily="2" charset="2"/>
              <a:buNone/>
              <a:defRPr/>
            </a:pPr>
            <a:endParaRPr lang="en-US" altLang="en-US" dirty="0"/>
          </a:p>
        </p:txBody>
      </p:sp>
      <p:sp>
        <p:nvSpPr>
          <p:cNvPr id="33796" name="Line 7"/>
          <p:cNvSpPr>
            <a:spLocks noChangeShapeType="1"/>
          </p:cNvSpPr>
          <p:nvPr/>
        </p:nvSpPr>
        <p:spPr bwMode="auto">
          <a:xfrm>
            <a:off x="1295400" y="5029200"/>
            <a:ext cx="3048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3797" name="Line 8"/>
          <p:cNvSpPr>
            <a:spLocks noChangeShapeType="1"/>
          </p:cNvSpPr>
          <p:nvPr/>
        </p:nvSpPr>
        <p:spPr bwMode="auto">
          <a:xfrm>
            <a:off x="1295400" y="5181600"/>
            <a:ext cx="30480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38200" y="762000"/>
            <a:ext cx="8001000" cy="1143000"/>
          </a:xfrm>
        </p:spPr>
        <p:txBody>
          <a:bodyPr/>
          <a:lstStyle/>
          <a:p>
            <a:pPr eaLnBrk="1" hangingPunct="1"/>
            <a:r>
              <a:rPr lang="en-US" altLang="en-US"/>
              <a:t>Self-Check</a:t>
            </a:r>
          </a:p>
        </p:txBody>
      </p:sp>
      <p:sp>
        <p:nvSpPr>
          <p:cNvPr id="30724" name="Rectangle 3"/>
          <p:cNvSpPr>
            <a:spLocks noGrp="1" noChangeArrowheads="1"/>
          </p:cNvSpPr>
          <p:nvPr>
            <p:ph type="body" idx="1"/>
          </p:nvPr>
        </p:nvSpPr>
        <p:spPr/>
        <p:txBody>
          <a:bodyPr/>
          <a:lstStyle/>
          <a:p>
            <a:pPr marL="0" indent="0" eaLnBrk="1" hangingPunct="1">
              <a:buFont typeface="Wingdings" panose="05000000000000000000" pitchFamily="2" charset="2"/>
              <a:buNone/>
              <a:defRPr/>
            </a:pPr>
            <a:r>
              <a:rPr lang="en-US" altLang="en-US" dirty="0"/>
              <a:t>Which of the following diagrams matches Pretest Posttest Control Group design?</a:t>
            </a:r>
          </a:p>
          <a:p>
            <a:pPr marL="0" indent="0" eaLnBrk="1" hangingPunct="1">
              <a:buFont typeface="Wingdings" panose="05000000000000000000" pitchFamily="2" charset="2"/>
              <a:buNone/>
              <a:defRPr/>
            </a:pPr>
            <a:endParaRPr lang="en-US" altLang="en-US" dirty="0"/>
          </a:p>
          <a:p>
            <a:pPr eaLnBrk="1" hangingPunct="1">
              <a:buFont typeface="Wingdings" panose="05000000000000000000" pitchFamily="2" charset="2"/>
              <a:buNone/>
              <a:defRPr/>
            </a:pPr>
            <a:r>
              <a:rPr lang="en-US" altLang="en-US" dirty="0"/>
              <a:t>       A----O-----X1-------O</a:t>
            </a:r>
          </a:p>
          <a:p>
            <a:pPr eaLnBrk="1" hangingPunct="1">
              <a:buFont typeface="Wingdings" panose="05000000000000000000" pitchFamily="2" charset="2"/>
              <a:buNone/>
              <a:defRPr/>
            </a:pPr>
            <a:r>
              <a:rPr lang="en-US" altLang="en-US" dirty="0"/>
              <a:t>       B-----O-----X2-------O</a:t>
            </a:r>
          </a:p>
          <a:p>
            <a:pPr eaLnBrk="1" hangingPunct="1">
              <a:buFont typeface="Wingdings" panose="05000000000000000000" pitchFamily="2" charset="2"/>
              <a:buNone/>
              <a:defRPr/>
            </a:pPr>
            <a:r>
              <a:rPr lang="en-US" altLang="en-US" dirty="0"/>
              <a:t>R    A-----O------X-------O</a:t>
            </a:r>
          </a:p>
          <a:p>
            <a:pPr eaLnBrk="1" hangingPunct="1">
              <a:buFont typeface="Wingdings" panose="05000000000000000000" pitchFamily="2" charset="2"/>
              <a:buNone/>
              <a:defRPr/>
            </a:pPr>
            <a:r>
              <a:rPr lang="en-US" altLang="en-US" dirty="0"/>
              <a:t>       B-----O---------------O</a:t>
            </a:r>
          </a:p>
          <a:p>
            <a:pPr eaLnBrk="1" hangingPunct="1">
              <a:buFont typeface="Wingdings" panose="05000000000000000000" pitchFamily="2" charset="2"/>
              <a:buNone/>
              <a:defRPr/>
            </a:pPr>
            <a:endParaRPr lang="en-US" altLang="en-US" dirty="0"/>
          </a:p>
        </p:txBody>
      </p:sp>
      <p:sp>
        <p:nvSpPr>
          <p:cNvPr id="34820" name="Line 6"/>
          <p:cNvSpPr>
            <a:spLocks noChangeShapeType="1"/>
          </p:cNvSpPr>
          <p:nvPr/>
        </p:nvSpPr>
        <p:spPr bwMode="auto">
          <a:xfrm>
            <a:off x="1295400" y="5029200"/>
            <a:ext cx="3048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1" name="Line 7"/>
          <p:cNvSpPr>
            <a:spLocks noChangeShapeType="1"/>
          </p:cNvSpPr>
          <p:nvPr/>
        </p:nvSpPr>
        <p:spPr bwMode="auto">
          <a:xfrm>
            <a:off x="1295400" y="5181600"/>
            <a:ext cx="30480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2" name="Rectangle 8"/>
          <p:cNvSpPr>
            <a:spLocks noChangeArrowheads="1"/>
          </p:cNvSpPr>
          <p:nvPr/>
        </p:nvSpPr>
        <p:spPr bwMode="auto">
          <a:xfrm>
            <a:off x="990600" y="4724400"/>
            <a:ext cx="4038600" cy="1219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Practice Problems Follow</a:t>
            </a:r>
          </a:p>
        </p:txBody>
      </p:sp>
      <p:sp>
        <p:nvSpPr>
          <p:cNvPr id="35843" name="Content Placeholder 2"/>
          <p:cNvSpPr>
            <a:spLocks noGrp="1"/>
          </p:cNvSpPr>
          <p:nvPr>
            <p:ph idx="1"/>
          </p:nvPr>
        </p:nvSpPr>
        <p:spPr/>
        <p:txBody>
          <a:bodyPr/>
          <a:lstStyle/>
          <a:p>
            <a:r>
              <a:rPr lang="en-US" altLang="en-US" sz="2000"/>
              <a:t>Keep track of how you do: number any piece of paper 1 through 4. </a:t>
            </a:r>
          </a:p>
          <a:p>
            <a:r>
              <a:rPr lang="en-US" altLang="en-US" sz="2000"/>
              <a:t>For each problem, note on your paper what you believe the answer is, then go to the next slide to check it. If you are correct, keep going. If you are incorrect, so back and view the relevant slides to see why you thought your answer was correct. Also, note on your piece of paper why you think you got the incorrect answer and why you now understand (if you do understand—if you don’t, go back and review all the slides and try the problems again).</a:t>
            </a:r>
          </a:p>
          <a:p>
            <a:r>
              <a:rPr lang="en-US" altLang="en-US" sz="2000"/>
              <a:t>Post your list on BlackBoard using the link in the folder. You can retype it, take a photo, or write me a note and post that.</a:t>
            </a:r>
          </a:p>
          <a:p>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PRACTICE PROBLEM</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US" dirty="0"/>
              <a:t>1. A researcher wished to compare READ! (a strategy for teaching reading that had been used in the district for several years) to the Peers Tutor Method (PTM), which was being suggested by several national educators as a better method. She randomly assigned half of the students at Garden Street School to READ! and half to PTM. At beginning and at the end of the year, she assessed all students’ reading skills.</a:t>
            </a:r>
          </a:p>
          <a:p>
            <a:pPr marL="0" indent="0">
              <a:buFont typeface="Wingdings" panose="05000000000000000000" pitchFamily="2" charset="2"/>
              <a:buNone/>
              <a:defRPr/>
            </a:pPr>
            <a:r>
              <a:rPr lang="en-US" dirty="0"/>
              <a:t> </a:t>
            </a:r>
          </a:p>
          <a:p>
            <a:pPr>
              <a:defRP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ANSWER</a:t>
            </a:r>
          </a:p>
        </p:txBody>
      </p:sp>
      <p:sp>
        <p:nvSpPr>
          <p:cNvPr id="37891" name="Content Placeholder 2"/>
          <p:cNvSpPr>
            <a:spLocks noGrp="1"/>
          </p:cNvSpPr>
          <p:nvPr>
            <p:ph idx="1"/>
          </p:nvPr>
        </p:nvSpPr>
        <p:spPr/>
        <p:txBody>
          <a:bodyPr/>
          <a:lstStyle/>
          <a:p>
            <a:r>
              <a:rPr lang="en-US" altLang="en-US"/>
              <a:t>Pretest Posttest Control Group Design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PRACTICE PROBLEM</a:t>
            </a:r>
          </a:p>
        </p:txBody>
      </p:sp>
      <p:sp>
        <p:nvSpPr>
          <p:cNvPr id="38915" name="Content Placeholder 2"/>
          <p:cNvSpPr>
            <a:spLocks noGrp="1"/>
          </p:cNvSpPr>
          <p:nvPr>
            <p:ph idx="1"/>
          </p:nvPr>
        </p:nvSpPr>
        <p:spPr>
          <a:xfrm>
            <a:off x="914400" y="2362200"/>
            <a:ext cx="8001000" cy="4038600"/>
          </a:xfrm>
        </p:spPr>
        <p:txBody>
          <a:bodyPr/>
          <a:lstStyle/>
          <a:p>
            <a:pPr marL="0" indent="0">
              <a:buFont typeface="Wingdings" panose="05000000000000000000" pitchFamily="2" charset="2"/>
              <a:buNone/>
            </a:pPr>
            <a:r>
              <a:rPr lang="en-US" altLang="en-US" sz="2400"/>
              <a:t>2. The local high school, Mission Complete High, has been awarded a $10,000 grant to study the effects of a new attendance monitoring system on the graduation rate of low-achieving students (defined as 11</a:t>
            </a:r>
            <a:r>
              <a:rPr lang="en-US" altLang="en-US" sz="2400" baseline="30000"/>
              <a:t>th</a:t>
            </a:r>
            <a:r>
              <a:rPr lang="en-US" altLang="en-US" sz="2400"/>
              <a:t> grade students with a cumulative GPA of 1.7 or lower). The student identification numbers for all of the 11</a:t>
            </a:r>
            <a:r>
              <a:rPr lang="en-US" altLang="en-US" sz="2400" baseline="30000"/>
              <a:t>th</a:t>
            </a:r>
            <a:r>
              <a:rPr lang="en-US" altLang="en-US" sz="2400"/>
              <a:t> grade students who qualify are put into a hat and students are randomly assigned to either the new tutoring or a control group. One half of the students receive the tutoring and one half do not.  Graduation rates are compared for the two groups of students.  </a:t>
            </a:r>
          </a:p>
          <a:p>
            <a:pPr marL="0" indent="0">
              <a:buFont typeface="Wingdings" panose="05000000000000000000" pitchFamily="2" charset="2"/>
              <a:buNone/>
            </a:pPr>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ANSWER</a:t>
            </a:r>
          </a:p>
        </p:txBody>
      </p:sp>
      <p:sp>
        <p:nvSpPr>
          <p:cNvPr id="39939" name="Content Placeholder 2"/>
          <p:cNvSpPr>
            <a:spLocks noGrp="1"/>
          </p:cNvSpPr>
          <p:nvPr>
            <p:ph idx="1"/>
          </p:nvPr>
        </p:nvSpPr>
        <p:spPr/>
        <p:txBody>
          <a:bodyPr/>
          <a:lstStyle/>
          <a:p>
            <a:r>
              <a:rPr lang="en-US" altLang="en-US"/>
              <a:t>Posttest Only Control Group Design</a:t>
            </a:r>
          </a:p>
          <a:p>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PRACTICE PROBLEM</a:t>
            </a:r>
          </a:p>
        </p:txBody>
      </p:sp>
      <p:sp>
        <p:nvSpPr>
          <p:cNvPr id="40963" name="Content Placeholder 2"/>
          <p:cNvSpPr>
            <a:spLocks noGrp="1"/>
          </p:cNvSpPr>
          <p:nvPr>
            <p:ph idx="1"/>
          </p:nvPr>
        </p:nvSpPr>
        <p:spPr/>
        <p:txBody>
          <a:bodyPr/>
          <a:lstStyle/>
          <a:p>
            <a:pPr marL="0" indent="0">
              <a:buFont typeface="Wingdings" panose="05000000000000000000" pitchFamily="2" charset="2"/>
              <a:buNone/>
            </a:pPr>
            <a:r>
              <a:rPr lang="en-US" altLang="en-US" sz="2400"/>
              <a:t>3. A new disciplinary policy is started at the first of the new school year at Walk the Plank Middle School. The Dean of Discipline, Ms. Bluebeard, compares the number of 7</a:t>
            </a:r>
            <a:r>
              <a:rPr lang="en-US" altLang="en-US" sz="2400" baseline="30000"/>
              <a:t>th</a:t>
            </a:r>
            <a:r>
              <a:rPr lang="en-US" altLang="en-US" sz="2400"/>
              <a:t> grade students who are sent to see her (for disciplinary action) during September with the number of 7</a:t>
            </a:r>
            <a:r>
              <a:rPr lang="en-US" altLang="en-US" sz="2400" baseline="30000"/>
              <a:t>h</a:t>
            </a:r>
            <a:r>
              <a:rPr lang="en-US" altLang="en-US" sz="2400"/>
              <a:t> grade students at the other middle school in the district who are sent to see that school’s Dean of Discipline in September. Ms. Bluebeard does the same comparison for the month of June.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ANSWER</a:t>
            </a:r>
          </a:p>
        </p:txBody>
      </p:sp>
      <p:sp>
        <p:nvSpPr>
          <p:cNvPr id="3" name="Content Placeholder 2"/>
          <p:cNvSpPr>
            <a:spLocks noGrp="1"/>
          </p:cNvSpPr>
          <p:nvPr>
            <p:ph idx="1"/>
          </p:nvPr>
        </p:nvSpPr>
        <p:spPr/>
        <p:txBody>
          <a:bodyPr/>
          <a:lstStyle/>
          <a:p>
            <a:pPr>
              <a:defRPr/>
            </a:pPr>
            <a:r>
              <a:rPr lang="en-US" dirty="0"/>
              <a:t>Nonequivalent Control Group Design</a:t>
            </a:r>
          </a:p>
          <a:p>
            <a:pPr marL="0" indent="0">
              <a:buFont typeface="Wingdings" panose="05000000000000000000" pitchFamily="2" charset="2"/>
              <a:buNone/>
              <a:defRPr/>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a:t>PRACTICE PROBLEM</a:t>
            </a:r>
          </a:p>
        </p:txBody>
      </p:sp>
      <p:sp>
        <p:nvSpPr>
          <p:cNvPr id="43011" name="Content Placeholder 2"/>
          <p:cNvSpPr>
            <a:spLocks noGrp="1"/>
          </p:cNvSpPr>
          <p:nvPr>
            <p:ph idx="1"/>
          </p:nvPr>
        </p:nvSpPr>
        <p:spPr/>
        <p:txBody>
          <a:bodyPr/>
          <a:lstStyle/>
          <a:p>
            <a:pPr marL="0" indent="0">
              <a:buFont typeface="Wingdings" panose="05000000000000000000" pitchFamily="2" charset="2"/>
              <a:buNone/>
            </a:pPr>
            <a:r>
              <a:rPr lang="en-US" altLang="en-US" sz="2000"/>
              <a:t>4. </a:t>
            </a:r>
            <a:r>
              <a:rPr lang="en-US" altLang="en-US" sz="1600"/>
              <a:t>The administrators at Hillburn High want to see if a new program (RESPECT) will increase positive interactions between students and teachers. During the past few school years there has been an increase in unpleasant verbal interactions between students and teachers on campus. Room numbers for the Homerooms are used to randomly assign the teachers and the students to the experimental or the control groups. All room numbers are put into a spinning basket and pulled out one by one. The first one is assigned to the experimental group, the second one to the control group and on and on until all homerooms have been assigned.</a:t>
            </a:r>
          </a:p>
          <a:p>
            <a:pPr marL="0" indent="0">
              <a:buFont typeface="Wingdings" panose="05000000000000000000" pitchFamily="2" charset="2"/>
              <a:buNone/>
            </a:pPr>
            <a:r>
              <a:rPr lang="en-US" altLang="en-US" sz="1600"/>
              <a:t>All students and teachers fill out a survey that measures their overall tolerance and sensitivity toward others. During the year the treatment group receives RESPECT training and at the end of the semester all of the students and teachers again complete the survey. </a:t>
            </a:r>
          </a:p>
          <a:p>
            <a:pPr marL="0" indent="0">
              <a:buFont typeface="Wingdings" panose="05000000000000000000" pitchFamily="2" charset="2"/>
              <a:buNone/>
            </a:pPr>
            <a:endParaRPr lang="en-US" altLang="en-US"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a:t>ANSWER</a:t>
            </a:r>
          </a:p>
        </p:txBody>
      </p:sp>
      <p:sp>
        <p:nvSpPr>
          <p:cNvPr id="44035" name="Content Placeholder 2"/>
          <p:cNvSpPr>
            <a:spLocks noGrp="1"/>
          </p:cNvSpPr>
          <p:nvPr>
            <p:ph idx="1"/>
          </p:nvPr>
        </p:nvSpPr>
        <p:spPr/>
        <p:txBody>
          <a:bodyPr/>
          <a:lstStyle/>
          <a:p>
            <a:r>
              <a:rPr lang="en-US" altLang="en-US"/>
              <a:t>Pretest Posttest Control Group Design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p:txBody>
          <a:bodyPr/>
          <a:lstStyle/>
          <a:p>
            <a:pPr eaLnBrk="1" hangingPunct="1"/>
            <a:r>
              <a:rPr lang="en-US" altLang="en-US"/>
              <a:t>End of Lesson 5c</a:t>
            </a:r>
          </a:p>
        </p:txBody>
      </p:sp>
    </p:spTree>
  </p:cSld>
  <p:clrMapOvr>
    <a:masterClrMapping/>
  </p:clrMapOvr>
</p:sld>
</file>

<file path=ppt/theme/theme1.xml><?xml version="1.0" encoding="utf-8"?>
<a:theme xmlns:a="http://schemas.openxmlformats.org/drawingml/2006/main" name="Capsules">
  <a:themeElements>
    <a:clrScheme name="">
      <a:dk1>
        <a:srgbClr val="000066"/>
      </a:dk1>
      <a:lt1>
        <a:srgbClr val="FFFFEB"/>
      </a:lt1>
      <a:dk2>
        <a:srgbClr val="336699"/>
      </a:dk2>
      <a:lt2>
        <a:srgbClr val="FFFFEB"/>
      </a:lt2>
      <a:accent1>
        <a:srgbClr val="33CCCC"/>
      </a:accent1>
      <a:accent2>
        <a:srgbClr val="99CCFF"/>
      </a:accent2>
      <a:accent3>
        <a:srgbClr val="ADB8CA"/>
      </a:accent3>
      <a:accent4>
        <a:srgbClr val="DADAC9"/>
      </a:accent4>
      <a:accent5>
        <a:srgbClr val="ADE2E2"/>
      </a:accent5>
      <a:accent6>
        <a:srgbClr val="8AB9E7"/>
      </a:accent6>
      <a:hlink>
        <a:srgbClr val="CCCCFF"/>
      </a:hlink>
      <a:folHlink>
        <a:srgbClr val="C68D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Designs\Capsules.pot</Template>
  <TotalTime>1298</TotalTime>
  <Words>2499</Words>
  <Application>Microsoft Macintosh PowerPoint</Application>
  <PresentationFormat>On-screen Show (4:3)</PresentationFormat>
  <Paragraphs>169</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Capsules</vt:lpstr>
      <vt:lpstr>GED 500 – Lesson 5c</vt:lpstr>
      <vt:lpstr>Lesson Objectives</vt:lpstr>
      <vt:lpstr>Research Designs</vt:lpstr>
      <vt:lpstr>Research Designs</vt:lpstr>
      <vt:lpstr>Research Designs</vt:lpstr>
      <vt:lpstr>Research Designs</vt:lpstr>
      <vt:lpstr>Quasi-experimental Research Designs: Time Series Design</vt:lpstr>
      <vt:lpstr>Time Series Design</vt:lpstr>
      <vt:lpstr>Time Series Design</vt:lpstr>
      <vt:lpstr>Time Series Design</vt:lpstr>
      <vt:lpstr>Time Series Design</vt:lpstr>
      <vt:lpstr>Quasi-experimental Research Designs: Nonequivalent Control Group Design</vt:lpstr>
      <vt:lpstr>Nonequivalent Control Group Design</vt:lpstr>
      <vt:lpstr>Nonequivalent Control Group Design</vt:lpstr>
      <vt:lpstr>Nonequivalent Control Group Design</vt:lpstr>
      <vt:lpstr>Nonequivalent Control Group Design</vt:lpstr>
      <vt:lpstr>Nonequivalent Control Group Design</vt:lpstr>
      <vt:lpstr>Quasi-experimental Research Designs</vt:lpstr>
      <vt:lpstr>Quasi-experimental Research Designs</vt:lpstr>
      <vt:lpstr>Self-Check (quasi-experimental)</vt:lpstr>
      <vt:lpstr>Self-Check (quasi-experimental)</vt:lpstr>
      <vt:lpstr>True Experimental Research Designs</vt:lpstr>
      <vt:lpstr>True Experimental Research Designs</vt:lpstr>
      <vt:lpstr>True Experimental Research Designs</vt:lpstr>
      <vt:lpstr>True Experimental Research Designs</vt:lpstr>
      <vt:lpstr>True Experimental Research Designs: Pretest Posttest Control Group design</vt:lpstr>
      <vt:lpstr>True Experimental Research Designs: Pretest Posttest Control Group design</vt:lpstr>
      <vt:lpstr>True Experimental Research Designs: Pretest Posttest Control Group design</vt:lpstr>
      <vt:lpstr>True Experimental Research Designs: Pretest Posttest Control Group design</vt:lpstr>
      <vt:lpstr>True Experimental Research Designs</vt:lpstr>
      <vt:lpstr>Self-Check</vt:lpstr>
      <vt:lpstr>Self-Check</vt:lpstr>
      <vt:lpstr>Practice Problems Follow</vt:lpstr>
      <vt:lpstr>PRACTICE PROBLEM</vt:lpstr>
      <vt:lpstr>ANSWER</vt:lpstr>
      <vt:lpstr>PRACTICE PROBLEM</vt:lpstr>
      <vt:lpstr>ANSWER</vt:lpstr>
      <vt:lpstr>PRACTICE PROBLEM</vt:lpstr>
      <vt:lpstr>ANSWER</vt:lpstr>
      <vt:lpstr>PRACTICE PROBLEM</vt:lpstr>
      <vt:lpstr>ANSWER</vt:lpstr>
      <vt:lpstr>End of Lesson 5c</vt:lpstr>
    </vt:vector>
  </TitlesOfParts>
  <Company>CSUDH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GED 500 – Lesson 1</dc:title>
  <dc:creator>CSUDH</dc:creator>
  <cp:lastModifiedBy>Jeff Sapp</cp:lastModifiedBy>
  <cp:revision>265</cp:revision>
  <cp:lastPrinted>1601-01-01T00:00:00Z</cp:lastPrinted>
  <dcterms:created xsi:type="dcterms:W3CDTF">2006-02-23T21:00:14Z</dcterms:created>
  <dcterms:modified xsi:type="dcterms:W3CDTF">2017-05-18T17:32:48Z</dcterms:modified>
</cp:coreProperties>
</file>